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50"/>
  </p:notesMasterIdLst>
  <p:sldIdLst>
    <p:sldId id="257" r:id="rId2"/>
    <p:sldId id="320" r:id="rId3"/>
    <p:sldId id="340" r:id="rId4"/>
    <p:sldId id="342" r:id="rId5"/>
    <p:sldId id="345" r:id="rId6"/>
    <p:sldId id="343" r:id="rId7"/>
    <p:sldId id="346" r:id="rId8"/>
    <p:sldId id="330" r:id="rId9"/>
    <p:sldId id="272" r:id="rId10"/>
    <p:sldId id="350" r:id="rId11"/>
    <p:sldId id="277" r:id="rId12"/>
    <p:sldId id="332" r:id="rId13"/>
    <p:sldId id="333" r:id="rId14"/>
    <p:sldId id="335" r:id="rId15"/>
    <p:sldId id="337" r:id="rId16"/>
    <p:sldId id="273" r:id="rId17"/>
    <p:sldId id="338" r:id="rId18"/>
    <p:sldId id="266" r:id="rId19"/>
    <p:sldId id="267" r:id="rId20"/>
    <p:sldId id="268" r:id="rId21"/>
    <p:sldId id="351" r:id="rId22"/>
    <p:sldId id="275" r:id="rId23"/>
    <p:sldId id="280" r:id="rId24"/>
    <p:sldId id="281" r:id="rId25"/>
    <p:sldId id="282" r:id="rId26"/>
    <p:sldId id="283" r:id="rId27"/>
    <p:sldId id="284" r:id="rId28"/>
    <p:sldId id="285" r:id="rId29"/>
    <p:sldId id="287" r:id="rId30"/>
    <p:sldId id="289" r:id="rId31"/>
    <p:sldId id="292" r:id="rId32"/>
    <p:sldId id="293" r:id="rId33"/>
    <p:sldId id="296" r:id="rId34"/>
    <p:sldId id="297" r:id="rId35"/>
    <p:sldId id="300" r:id="rId36"/>
    <p:sldId id="301" r:id="rId37"/>
    <p:sldId id="302" r:id="rId38"/>
    <p:sldId id="304" r:id="rId39"/>
    <p:sldId id="303" r:id="rId40"/>
    <p:sldId id="298" r:id="rId41"/>
    <p:sldId id="305" r:id="rId42"/>
    <p:sldId id="308" r:id="rId43"/>
    <p:sldId id="349" r:id="rId44"/>
    <p:sldId id="348" r:id="rId45"/>
    <p:sldId id="347" r:id="rId46"/>
    <p:sldId id="344" r:id="rId47"/>
    <p:sldId id="309" r:id="rId48"/>
    <p:sldId id="310"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3" autoAdjust="0"/>
    <p:restoredTop sz="82573" autoAdjust="0"/>
  </p:normalViewPr>
  <p:slideViewPr>
    <p:cSldViewPr snapToGrid="0">
      <p:cViewPr varScale="1">
        <p:scale>
          <a:sx n="56" d="100"/>
          <a:sy n="56" d="100"/>
        </p:scale>
        <p:origin x="87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B6CB94-B3A6-494A-B31F-A3220638F769}" type="datetimeFigureOut">
              <a:rPr lang="en-US" smtClean="0"/>
              <a:t>7/4/2023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801E4F-B8F3-449D-8E78-352B79F31064}" type="slidenum">
              <a:rPr lang="en-US" smtClean="0"/>
              <a:t>‹#›</a:t>
            </a:fld>
            <a:endParaRPr lang="en-US"/>
          </a:p>
        </p:txBody>
      </p:sp>
    </p:spTree>
    <p:extLst>
      <p:ext uri="{BB962C8B-B14F-4D97-AF65-F5344CB8AC3E}">
        <p14:creationId xmlns:p14="http://schemas.microsoft.com/office/powerpoint/2010/main" val="703505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801E4F-B8F3-449D-8E78-352B79F31064}" type="slidenum">
              <a:rPr lang="en-US" smtClean="0"/>
              <a:t>12</a:t>
            </a:fld>
            <a:endParaRPr lang="en-US"/>
          </a:p>
        </p:txBody>
      </p:sp>
    </p:spTree>
    <p:extLst>
      <p:ext uri="{BB962C8B-B14F-4D97-AF65-F5344CB8AC3E}">
        <p14:creationId xmlns:p14="http://schemas.microsoft.com/office/powerpoint/2010/main" val="1380728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801E4F-B8F3-449D-8E78-352B79F31064}" type="slidenum">
              <a:rPr lang="en-US" smtClean="0"/>
              <a:t>21</a:t>
            </a:fld>
            <a:endParaRPr lang="en-US"/>
          </a:p>
        </p:txBody>
      </p:sp>
    </p:spTree>
    <p:extLst>
      <p:ext uri="{BB962C8B-B14F-4D97-AF65-F5344CB8AC3E}">
        <p14:creationId xmlns:p14="http://schemas.microsoft.com/office/powerpoint/2010/main" val="1071531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5E62BD4-C5A3-419F-86F8-40A0B01FF565}"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16AD2B20-8C9F-468F-8C41-7F6E3D1FB1C3}" type="slidenum">
              <a:rPr lang="en-US" smtClean="0"/>
              <a:t>‹#›</a:t>
            </a:fld>
            <a:endParaRPr lang="en-US"/>
          </a:p>
        </p:txBody>
      </p:sp>
    </p:spTree>
    <p:extLst>
      <p:ext uri="{BB962C8B-B14F-4D97-AF65-F5344CB8AC3E}">
        <p14:creationId xmlns:p14="http://schemas.microsoft.com/office/powerpoint/2010/main" val="2713961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5E62BD4-C5A3-419F-86F8-40A0B01FF565}"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6AD2B20-8C9F-468F-8C41-7F6E3D1FB1C3}" type="slidenum">
              <a:rPr lang="en-US" smtClean="0"/>
              <a:t>‹#›</a:t>
            </a:fld>
            <a:endParaRPr lang="en-US"/>
          </a:p>
        </p:txBody>
      </p:sp>
    </p:spTree>
    <p:extLst>
      <p:ext uri="{BB962C8B-B14F-4D97-AF65-F5344CB8AC3E}">
        <p14:creationId xmlns:p14="http://schemas.microsoft.com/office/powerpoint/2010/main" val="1493802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5E62BD4-C5A3-419F-86F8-40A0B01FF565}"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6AD2B20-8C9F-468F-8C41-7F6E3D1FB1C3}"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57740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05E62BD4-C5A3-419F-86F8-40A0B01FF565}" type="datetimeFigureOut">
              <a:rPr lang="en-US" smtClean="0"/>
              <a:t>7/4/2023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6AD2B20-8C9F-468F-8C41-7F6E3D1FB1C3}" type="slidenum">
              <a:rPr lang="en-US" smtClean="0"/>
              <a:t>‹#›</a:t>
            </a:fld>
            <a:endParaRPr lang="en-US"/>
          </a:p>
        </p:txBody>
      </p:sp>
    </p:spTree>
    <p:extLst>
      <p:ext uri="{BB962C8B-B14F-4D97-AF65-F5344CB8AC3E}">
        <p14:creationId xmlns:p14="http://schemas.microsoft.com/office/powerpoint/2010/main" val="194051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05E62BD4-C5A3-419F-86F8-40A0B01FF565}" type="datetimeFigureOut">
              <a:rPr lang="en-US" smtClean="0"/>
              <a:t>7/4/2023</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6AD2B20-8C9F-468F-8C41-7F6E3D1FB1C3}"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09490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05E62BD4-C5A3-419F-86F8-40A0B01FF565}" type="datetimeFigureOut">
              <a:rPr lang="en-US" smtClean="0"/>
              <a:t>7/4/2023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6AD2B20-8C9F-468F-8C41-7F6E3D1FB1C3}" type="slidenum">
              <a:rPr lang="en-US" smtClean="0"/>
              <a:t>‹#›</a:t>
            </a:fld>
            <a:endParaRPr lang="en-US"/>
          </a:p>
        </p:txBody>
      </p:sp>
    </p:spTree>
    <p:extLst>
      <p:ext uri="{BB962C8B-B14F-4D97-AF65-F5344CB8AC3E}">
        <p14:creationId xmlns:p14="http://schemas.microsoft.com/office/powerpoint/2010/main" val="2807676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E62BD4-C5A3-419F-86F8-40A0B01FF565}"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6AD2B20-8C9F-468F-8C41-7F6E3D1FB1C3}" type="slidenum">
              <a:rPr lang="en-US" smtClean="0"/>
              <a:t>‹#›</a:t>
            </a:fld>
            <a:endParaRPr lang="en-US"/>
          </a:p>
        </p:txBody>
      </p:sp>
    </p:spTree>
    <p:extLst>
      <p:ext uri="{BB962C8B-B14F-4D97-AF65-F5344CB8AC3E}">
        <p14:creationId xmlns:p14="http://schemas.microsoft.com/office/powerpoint/2010/main" val="3683176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E62BD4-C5A3-419F-86F8-40A0B01FF565}"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6AD2B20-8C9F-468F-8C41-7F6E3D1FB1C3}" type="slidenum">
              <a:rPr lang="en-US" smtClean="0"/>
              <a:t>‹#›</a:t>
            </a:fld>
            <a:endParaRPr lang="en-US"/>
          </a:p>
        </p:txBody>
      </p:sp>
    </p:spTree>
    <p:extLst>
      <p:ext uri="{BB962C8B-B14F-4D97-AF65-F5344CB8AC3E}">
        <p14:creationId xmlns:p14="http://schemas.microsoft.com/office/powerpoint/2010/main" val="2607963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E62BD4-C5A3-419F-86F8-40A0B01FF565}"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6AD2B20-8C9F-468F-8C41-7F6E3D1FB1C3}" type="slidenum">
              <a:rPr lang="en-US" smtClean="0"/>
              <a:t>‹#›</a:t>
            </a:fld>
            <a:endParaRPr lang="en-US"/>
          </a:p>
        </p:txBody>
      </p:sp>
    </p:spTree>
    <p:extLst>
      <p:ext uri="{BB962C8B-B14F-4D97-AF65-F5344CB8AC3E}">
        <p14:creationId xmlns:p14="http://schemas.microsoft.com/office/powerpoint/2010/main" val="196797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5E62BD4-C5A3-419F-86F8-40A0B01FF565}"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6AD2B20-8C9F-468F-8C41-7F6E3D1FB1C3}" type="slidenum">
              <a:rPr lang="en-US" smtClean="0"/>
              <a:t>‹#›</a:t>
            </a:fld>
            <a:endParaRPr lang="en-US"/>
          </a:p>
        </p:txBody>
      </p:sp>
    </p:spTree>
    <p:extLst>
      <p:ext uri="{BB962C8B-B14F-4D97-AF65-F5344CB8AC3E}">
        <p14:creationId xmlns:p14="http://schemas.microsoft.com/office/powerpoint/2010/main" val="241470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E62BD4-C5A3-419F-86F8-40A0B01FF565}" type="datetimeFigureOut">
              <a:rPr lang="en-US" smtClean="0"/>
              <a:t>7/4/2023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16AD2B20-8C9F-468F-8C41-7F6E3D1FB1C3}" type="slidenum">
              <a:rPr lang="en-US" smtClean="0"/>
              <a:t>‹#›</a:t>
            </a:fld>
            <a:endParaRPr lang="en-US"/>
          </a:p>
        </p:txBody>
      </p:sp>
    </p:spTree>
    <p:extLst>
      <p:ext uri="{BB962C8B-B14F-4D97-AF65-F5344CB8AC3E}">
        <p14:creationId xmlns:p14="http://schemas.microsoft.com/office/powerpoint/2010/main" val="1386604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5E62BD4-C5A3-419F-86F8-40A0B01FF565}" type="datetimeFigureOut">
              <a:rPr lang="en-US" smtClean="0"/>
              <a:t>7/4/2023</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16AD2B20-8C9F-468F-8C41-7F6E3D1FB1C3}" type="slidenum">
              <a:rPr lang="en-US" smtClean="0"/>
              <a:t>‹#›</a:t>
            </a:fld>
            <a:endParaRPr lang="en-US"/>
          </a:p>
        </p:txBody>
      </p:sp>
    </p:spTree>
    <p:extLst>
      <p:ext uri="{BB962C8B-B14F-4D97-AF65-F5344CB8AC3E}">
        <p14:creationId xmlns:p14="http://schemas.microsoft.com/office/powerpoint/2010/main" val="2122369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5E62BD4-C5A3-419F-86F8-40A0B01FF565}" type="datetimeFigureOut">
              <a:rPr lang="en-US" smtClean="0"/>
              <a:t>7/4/2023</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16AD2B20-8C9F-468F-8C41-7F6E3D1FB1C3}" type="slidenum">
              <a:rPr lang="en-US" smtClean="0"/>
              <a:t>‹#›</a:t>
            </a:fld>
            <a:endParaRPr lang="en-US"/>
          </a:p>
        </p:txBody>
      </p:sp>
    </p:spTree>
    <p:extLst>
      <p:ext uri="{BB962C8B-B14F-4D97-AF65-F5344CB8AC3E}">
        <p14:creationId xmlns:p14="http://schemas.microsoft.com/office/powerpoint/2010/main" val="2063504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62BD4-C5A3-419F-86F8-40A0B01FF565}" type="datetimeFigureOut">
              <a:rPr lang="en-US" smtClean="0"/>
              <a:t>7/4/2023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16AD2B20-8C9F-468F-8C41-7F6E3D1FB1C3}" type="slidenum">
              <a:rPr lang="en-US" smtClean="0"/>
              <a:t>‹#›</a:t>
            </a:fld>
            <a:endParaRPr lang="en-US"/>
          </a:p>
        </p:txBody>
      </p:sp>
    </p:spTree>
    <p:extLst>
      <p:ext uri="{BB962C8B-B14F-4D97-AF65-F5344CB8AC3E}">
        <p14:creationId xmlns:p14="http://schemas.microsoft.com/office/powerpoint/2010/main" val="212335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5E62BD4-C5A3-419F-86F8-40A0B01FF565}" type="datetimeFigureOut">
              <a:rPr lang="en-US" smtClean="0"/>
              <a:t>7/4/2023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16AD2B20-8C9F-468F-8C41-7F6E3D1FB1C3}" type="slidenum">
              <a:rPr lang="en-US" smtClean="0"/>
              <a:t>‹#›</a:t>
            </a:fld>
            <a:endParaRPr lang="en-US"/>
          </a:p>
        </p:txBody>
      </p:sp>
    </p:spTree>
    <p:extLst>
      <p:ext uri="{BB962C8B-B14F-4D97-AF65-F5344CB8AC3E}">
        <p14:creationId xmlns:p14="http://schemas.microsoft.com/office/powerpoint/2010/main" val="670745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5E62BD4-C5A3-419F-86F8-40A0B01FF565}" type="datetimeFigureOut">
              <a:rPr lang="en-US" smtClean="0"/>
              <a:t>7/4/2023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6AD2B20-8C9F-468F-8C41-7F6E3D1FB1C3}" type="slidenum">
              <a:rPr lang="en-US" smtClean="0"/>
              <a:t>‹#›</a:t>
            </a:fld>
            <a:endParaRPr lang="en-US"/>
          </a:p>
        </p:txBody>
      </p:sp>
    </p:spTree>
    <p:extLst>
      <p:ext uri="{BB962C8B-B14F-4D97-AF65-F5344CB8AC3E}">
        <p14:creationId xmlns:p14="http://schemas.microsoft.com/office/powerpoint/2010/main" val="121314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1">
                <a:lumMod val="20000"/>
                <a:lumOff val="80000"/>
              </a:schemeClr>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5E62BD4-C5A3-419F-86F8-40A0B01FF565}" type="datetimeFigureOut">
              <a:rPr lang="en-US" smtClean="0"/>
              <a:t>7/4/2023</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16AD2B20-8C9F-468F-8C41-7F6E3D1FB1C3}" type="slidenum">
              <a:rPr lang="en-US" smtClean="0"/>
              <a:t>‹#›</a:t>
            </a:fld>
            <a:endParaRPr lang="en-US"/>
          </a:p>
        </p:txBody>
      </p:sp>
    </p:spTree>
    <p:extLst>
      <p:ext uri="{BB962C8B-B14F-4D97-AF65-F5344CB8AC3E}">
        <p14:creationId xmlns:p14="http://schemas.microsoft.com/office/powerpoint/2010/main" val="48841584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g"/><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3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3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3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45820" y="338600"/>
            <a:ext cx="10332720" cy="1141585"/>
          </a:xfrm>
        </p:spPr>
        <p:txBody>
          <a:bodyPr>
            <a:noAutofit/>
          </a:bodyPr>
          <a:lstStyle/>
          <a:p>
            <a:pPr algn="ct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BẢO VỆ MÔI TRƯỜNG DƯỚI </a:t>
            </a:r>
          </a:p>
          <a:p>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ÁNH SÁNG CỦA THÔNG ĐIỆP Laudato SI’</a:t>
            </a:r>
            <a:endParaRPr lang="en-US" sz="4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descr="http://res.cgvdt.vn/ckfinder/images/2020/CGTG/2256/N%E1%BA%BFu%20b%C3%A0i%20n%C3%A0y%20c%C3%B3%20%C4%91%C6%B0a%20ra%20Edito%20th%C3%AC%20l%E1%BA%A5y%20h%C3%ACnh%20n%C3%A0y%20nha.png"/>
          <p:cNvPicPr/>
          <p:nvPr/>
        </p:nvPicPr>
        <p:blipFill>
          <a:blip r:embed="rId2">
            <a:extLst>
              <a:ext uri="{28A0092B-C50C-407E-A947-70E740481C1C}">
                <a14:useLocalDpi xmlns:a14="http://schemas.microsoft.com/office/drawing/2010/main" val="0"/>
              </a:ext>
            </a:extLst>
          </a:blip>
          <a:srcRect/>
          <a:stretch>
            <a:fillRect/>
          </a:stretch>
        </p:blipFill>
        <p:spPr bwMode="auto">
          <a:xfrm>
            <a:off x="1131570" y="1829204"/>
            <a:ext cx="5554980" cy="4837892"/>
          </a:xfrm>
          <a:prstGeom prst="rect">
            <a:avLst/>
          </a:prstGeom>
          <a:ln>
            <a:noFill/>
          </a:ln>
          <a:effectLst>
            <a:softEdge rad="112500"/>
          </a:effectLst>
        </p:spPr>
      </p:pic>
      <p:pic>
        <p:nvPicPr>
          <p:cNvPr id="5" name="Picture 4">
            <a:extLst>
              <a:ext uri="{FF2B5EF4-FFF2-40B4-BE49-F238E27FC236}">
                <a16:creationId xmlns:a16="http://schemas.microsoft.com/office/drawing/2014/main" id="{6B9046B7-4F16-42C3-8DE3-81AF02A4E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634" y="5028796"/>
            <a:ext cx="4057650" cy="1638300"/>
          </a:xfrm>
          <a:prstGeom prst="rect">
            <a:avLst/>
          </a:prstGeom>
        </p:spPr>
      </p:pic>
      <p:pic>
        <p:nvPicPr>
          <p:cNvPr id="2" name="Picture 1"/>
          <p:cNvPicPr>
            <a:picLocks noChangeAspect="1"/>
          </p:cNvPicPr>
          <p:nvPr/>
        </p:nvPicPr>
        <p:blipFill>
          <a:blip r:embed="rId4"/>
          <a:stretch>
            <a:fillRect/>
          </a:stretch>
        </p:blipFill>
        <p:spPr>
          <a:xfrm>
            <a:off x="6812280" y="1681508"/>
            <a:ext cx="4766310" cy="4837892"/>
          </a:xfrm>
          <a:prstGeom prst="rect">
            <a:avLst/>
          </a:prstGeom>
        </p:spPr>
      </p:pic>
    </p:spTree>
    <p:extLst>
      <p:ext uri="{BB962C8B-B14F-4D97-AF65-F5344CB8AC3E}">
        <p14:creationId xmlns:p14="http://schemas.microsoft.com/office/powerpoint/2010/main" val="3777152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499996-998E-485F-B8A3-8303E14918E2}"/>
              </a:ext>
            </a:extLst>
          </p:cNvPr>
          <p:cNvSpPr txBox="1"/>
          <p:nvPr/>
        </p:nvSpPr>
        <p:spPr>
          <a:xfrm>
            <a:off x="491490" y="2028616"/>
            <a:ext cx="11441430" cy="3785652"/>
          </a:xfrm>
          <a:prstGeom prst="rect">
            <a:avLst/>
          </a:prstGeom>
          <a:noFill/>
        </p:spPr>
        <p:txBody>
          <a:bodyPr wrap="square" rtlCol="0">
            <a:spAutoFit/>
          </a:bodyPr>
          <a:lstStyle/>
          <a:p>
            <a:pPr algn="just" fontAlgn="base"/>
            <a:r>
              <a:rPr lang="vi-VN" sz="4800" b="1" dirty="0">
                <a:solidFill>
                  <a:srgbClr val="002060"/>
                </a:solidFill>
                <a:latin typeface="Times New Roman" panose="02020603050405020304" pitchFamily="18" charset="0"/>
                <a:cs typeface="Times New Roman" panose="02020603050405020304" pitchFamily="18" charset="0"/>
              </a:rPr>
              <a:t>Ô nhiễm môi trường đất là tình trạng các đặc tính của đất bị thay đổi do nồng độ các chất ô nhiễm trên đất cao làm ảnh hưởng tới đa dạng sinh học và gây nguy hiểm đến sức khỏe.</a:t>
            </a:r>
          </a:p>
        </p:txBody>
      </p:sp>
      <p:sp>
        <p:nvSpPr>
          <p:cNvPr id="5" name="Title 1">
            <a:extLst>
              <a:ext uri="{FF2B5EF4-FFF2-40B4-BE49-F238E27FC236}">
                <a16:creationId xmlns:a16="http://schemas.microsoft.com/office/drawing/2014/main" id="{B7F771A7-792C-4C9E-BCA7-92688A505C27}"/>
              </a:ext>
            </a:extLst>
          </p:cNvPr>
          <p:cNvSpPr>
            <a:spLocks noGrp="1"/>
          </p:cNvSpPr>
          <p:nvPr>
            <p:ph type="title"/>
          </p:nvPr>
        </p:nvSpPr>
        <p:spPr>
          <a:xfrm>
            <a:off x="1486694" y="396309"/>
            <a:ext cx="9492932" cy="906711"/>
          </a:xfrm>
        </p:spPr>
        <p:txBody>
          <a:bodyPr>
            <a:normAutofit/>
          </a:bodyPr>
          <a:lstStyle/>
          <a:p>
            <a:r>
              <a:rPr lang="en-US" sz="4800" b="1" dirty="0">
                <a:solidFill>
                  <a:srgbClr val="00B050"/>
                </a:solidFill>
                <a:latin typeface="Times New Roman" panose="02020603050405020304" pitchFamily="18" charset="0"/>
                <a:cs typeface="Times New Roman" panose="02020603050405020304" pitchFamily="18" charset="0"/>
              </a:rPr>
              <a:t>1. Ô NHIỄM MÔI TRƯỜNG ĐẤT.</a:t>
            </a:r>
          </a:p>
        </p:txBody>
      </p:sp>
    </p:spTree>
    <p:extLst>
      <p:ext uri="{BB962C8B-B14F-4D97-AF65-F5344CB8AC3E}">
        <p14:creationId xmlns:p14="http://schemas.microsoft.com/office/powerpoint/2010/main" val="3740896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6996591" y="289011"/>
            <a:ext cx="3515373" cy="1521501"/>
          </a:xfrm>
          <a:prstGeom prst="cloud">
            <a:avLst/>
          </a:prstGeom>
          <a:solidFill>
            <a:srgbClr val="B3E9CF"/>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Ô NHIỄM ĐẤT</a:t>
            </a:r>
          </a:p>
        </p:txBody>
      </p:sp>
      <p:pic>
        <p:nvPicPr>
          <p:cNvPr id="10" name="Picture 2" descr="Nguyên nhân và cách khắc phục tình trạng ô nhiễm môi trường đất - Công Ty  Môi Trường SGC, Thành Phố Hồ Chí M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861" y="293632"/>
            <a:ext cx="6038383" cy="353424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Ô nhiễm từ làng nghề, gần 10ha đất hai lúa bỏ hoang - Bảo vệ môi trườ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4245" y="1972695"/>
            <a:ext cx="5007196" cy="47246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9C26189-06BD-4635-9E60-DDA1E3C129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860" y="3726180"/>
            <a:ext cx="6038384" cy="2971214"/>
          </a:xfrm>
          <a:prstGeom prst="rect">
            <a:avLst/>
          </a:prstGeom>
        </p:spPr>
      </p:pic>
    </p:spTree>
    <p:extLst>
      <p:ext uri="{BB962C8B-B14F-4D97-AF65-F5344CB8AC3E}">
        <p14:creationId xmlns:p14="http://schemas.microsoft.com/office/powerpoint/2010/main" val="21349721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31E84-0B69-CD03-6782-CAFA56CD41FF}"/>
              </a:ext>
            </a:extLst>
          </p:cNvPr>
          <p:cNvSpPr>
            <a:spLocks noGrp="1"/>
          </p:cNvSpPr>
          <p:nvPr>
            <p:ph type="title"/>
          </p:nvPr>
        </p:nvSpPr>
        <p:spPr>
          <a:xfrm>
            <a:off x="1246909" y="272763"/>
            <a:ext cx="9538854" cy="1288182"/>
          </a:xfrm>
          <a:solidFill>
            <a:schemeClr val="accent4">
              <a:lumMod val="20000"/>
              <a:lumOff val="80000"/>
            </a:schemeClr>
          </a:solidFill>
          <a:ln>
            <a:solidFill>
              <a:srgbClr val="00B0F0"/>
            </a:solidFill>
          </a:ln>
          <a:effectLst>
            <a:outerShdw blurRad="50800" dist="38100" dir="2700000" algn="tl" rotWithShape="0">
              <a:prstClr val="black">
                <a:alpha val="40000"/>
              </a:prstClr>
            </a:outerShdw>
          </a:effectLst>
        </p:spPr>
        <p:txBody>
          <a:bodyPr>
            <a:noAutofit/>
          </a:bodyPr>
          <a:lstStyle/>
          <a:p>
            <a:pPr algn="ctr"/>
            <a:r>
              <a:rPr lang="vi-VN" sz="4000" b="1" i="0" u="none" strike="noStrike"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NGUYÊN NHÂN </a:t>
            </a:r>
            <a:br>
              <a:rPr lang="en-US" sz="4000" b="1" i="0" u="none" strike="noStrike"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vi-VN" sz="4000" b="1" i="0" u="none" strike="noStrike"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GÂY RA Ô NHIỄM MÔI TRƯỜNG ĐẤT</a:t>
            </a:r>
            <a:endPar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F630A40-4935-A089-106B-3C29BB30115A}"/>
              </a:ext>
            </a:extLst>
          </p:cNvPr>
          <p:cNvSpPr>
            <a:spLocks noGrp="1"/>
          </p:cNvSpPr>
          <p:nvPr>
            <p:ph idx="1"/>
          </p:nvPr>
        </p:nvSpPr>
        <p:spPr>
          <a:xfrm>
            <a:off x="376381" y="2001115"/>
            <a:ext cx="11630891" cy="4351338"/>
          </a:xfrm>
        </p:spPr>
        <p:txBody>
          <a:bodyPr>
            <a:noAutofit/>
          </a:bodyPr>
          <a:lstStyle/>
          <a:p>
            <a:pPr marL="742950" indent="-742950" algn="l">
              <a:buAutoNum type="arabicPeriod"/>
            </a:pPr>
            <a:r>
              <a:rPr lang="vi-VN" sz="4400" b="1" i="0" u="none" strike="noStrike" dirty="0">
                <a:solidFill>
                  <a:schemeClr val="accent1"/>
                </a:solidFill>
                <a:effectLst/>
                <a:latin typeface="Times New Roman" panose="02020603050405020304" pitchFamily="18" charset="0"/>
                <a:cs typeface="Times New Roman" panose="02020603050405020304" pitchFamily="18" charset="0"/>
              </a:rPr>
              <a:t>Chất thải từ các nhà máy, xí nghiệp, khu</a:t>
            </a:r>
            <a:r>
              <a:rPr lang="en-US" sz="4400" b="1" i="0" u="none" strike="noStrike" dirty="0">
                <a:solidFill>
                  <a:schemeClr val="accent1"/>
                </a:solidFill>
                <a:effectLst/>
                <a:latin typeface="Times New Roman" panose="02020603050405020304" pitchFamily="18" charset="0"/>
                <a:cs typeface="Times New Roman" panose="02020603050405020304" pitchFamily="18" charset="0"/>
              </a:rPr>
              <a:t> CN</a:t>
            </a:r>
            <a:r>
              <a:rPr lang="vi-VN" sz="4400" b="1" i="0" u="none" strike="noStrike" dirty="0">
                <a:solidFill>
                  <a:schemeClr val="accent1"/>
                </a:solidFill>
                <a:effectLst/>
                <a:latin typeface="Times New Roman" panose="02020603050405020304" pitchFamily="18" charset="0"/>
                <a:cs typeface="Times New Roman" panose="02020603050405020304" pitchFamily="18" charset="0"/>
              </a:rPr>
              <a:t> </a:t>
            </a:r>
            <a:endParaRPr lang="en-US" sz="4400" b="1" dirty="0">
              <a:solidFill>
                <a:schemeClr val="accent1"/>
              </a:solidFill>
              <a:latin typeface="Times New Roman" panose="02020603050405020304" pitchFamily="18" charset="0"/>
              <a:cs typeface="Times New Roman" panose="02020603050405020304" pitchFamily="18" charset="0"/>
            </a:endParaRPr>
          </a:p>
          <a:p>
            <a:pPr marL="0" indent="0" algn="l">
              <a:buNone/>
            </a:pPr>
            <a:r>
              <a:rPr lang="vi-VN" sz="4400" b="1" i="0" u="none" strike="noStrike" dirty="0">
                <a:solidFill>
                  <a:schemeClr val="accent1"/>
                </a:solidFill>
                <a:effectLst/>
                <a:latin typeface="Times New Roman" panose="02020603050405020304" pitchFamily="18" charset="0"/>
                <a:cs typeface="Times New Roman" panose="02020603050405020304" pitchFamily="18" charset="0"/>
              </a:rPr>
              <a:t>2. Chất thải từ hoạt động nông nghiệp</a:t>
            </a:r>
            <a:endParaRPr lang="vi-VN" sz="4400" b="0" i="0" dirty="0">
              <a:solidFill>
                <a:schemeClr val="accent1"/>
              </a:solidFill>
              <a:effectLst/>
              <a:latin typeface="Times New Roman" panose="02020603050405020304" pitchFamily="18" charset="0"/>
              <a:cs typeface="Times New Roman" panose="02020603050405020304" pitchFamily="18" charset="0"/>
            </a:endParaRPr>
          </a:p>
          <a:p>
            <a:pPr marL="0" indent="0" algn="l">
              <a:buNone/>
            </a:pPr>
            <a:r>
              <a:rPr lang="vi-VN" sz="4400" b="1" i="0" u="none" strike="noStrike" dirty="0">
                <a:solidFill>
                  <a:schemeClr val="accent1"/>
                </a:solidFill>
                <a:effectLst/>
                <a:latin typeface="Times New Roman" panose="02020603050405020304" pitchFamily="18" charset="0"/>
                <a:cs typeface="Times New Roman" panose="02020603050405020304" pitchFamily="18" charset="0"/>
              </a:rPr>
              <a:t>3. Chất thải rắn</a:t>
            </a:r>
            <a:endParaRPr lang="vi-VN" sz="4400" b="0" i="0" dirty="0">
              <a:solidFill>
                <a:schemeClr val="accent1"/>
              </a:solidFill>
              <a:effectLst/>
              <a:latin typeface="Times New Roman" panose="02020603050405020304" pitchFamily="18" charset="0"/>
              <a:cs typeface="Times New Roman" panose="02020603050405020304" pitchFamily="18" charset="0"/>
            </a:endParaRPr>
          </a:p>
          <a:p>
            <a:pPr marL="0" indent="0" algn="l">
              <a:buNone/>
            </a:pPr>
            <a:r>
              <a:rPr lang="vi-VN" sz="4400" b="1" i="0" u="none" strike="noStrike" dirty="0">
                <a:solidFill>
                  <a:schemeClr val="accent1"/>
                </a:solidFill>
                <a:effectLst/>
                <a:latin typeface="Times New Roman" panose="02020603050405020304" pitchFamily="18" charset="0"/>
                <a:cs typeface="Times New Roman" panose="02020603050405020304" pitchFamily="18" charset="0"/>
              </a:rPr>
              <a:t>4. Hoạt động phá rừng, cháy rừng</a:t>
            </a:r>
            <a:endParaRPr lang="vi-VN" sz="4400" b="0" i="0" dirty="0">
              <a:solidFill>
                <a:schemeClr val="accent1"/>
              </a:solidFill>
              <a:effectLst/>
              <a:latin typeface="Times New Roman" panose="02020603050405020304" pitchFamily="18" charset="0"/>
              <a:cs typeface="Times New Roman" panose="02020603050405020304" pitchFamily="18" charset="0"/>
            </a:endParaRPr>
          </a:p>
          <a:p>
            <a:pPr marL="0" indent="0" algn="l">
              <a:buNone/>
            </a:pPr>
            <a:r>
              <a:rPr lang="vi-VN" sz="4400" b="1" i="0" u="none" strike="noStrike" dirty="0">
                <a:solidFill>
                  <a:schemeClr val="accent1"/>
                </a:solidFill>
                <a:effectLst/>
                <a:latin typeface="Times New Roman" panose="02020603050405020304" pitchFamily="18" charset="0"/>
                <a:cs typeface="Times New Roman" panose="02020603050405020304" pitchFamily="18" charset="0"/>
              </a:rPr>
              <a:t>5. Hoạt động khai thác</a:t>
            </a:r>
            <a:endParaRPr lang="vi-VN" sz="4400" b="0" i="0" dirty="0">
              <a:solidFill>
                <a:schemeClr val="accent1"/>
              </a:solidFill>
              <a:effectLst/>
              <a:latin typeface="Times New Roman" panose="02020603050405020304" pitchFamily="18" charset="0"/>
              <a:cs typeface="Times New Roman" panose="02020603050405020304" pitchFamily="18" charset="0"/>
            </a:endParaRPr>
          </a:p>
          <a:p>
            <a:pPr marL="0" indent="0" algn="l">
              <a:buNone/>
            </a:pPr>
            <a:r>
              <a:rPr lang="vi-VN" sz="4400" b="1" i="0" u="none" strike="noStrike" dirty="0">
                <a:solidFill>
                  <a:schemeClr val="accent1"/>
                </a:solidFill>
                <a:effectLst/>
                <a:latin typeface="Times New Roman" panose="02020603050405020304" pitchFamily="18" charset="0"/>
                <a:cs typeface="Times New Roman" panose="02020603050405020304" pitchFamily="18" charset="0"/>
              </a:rPr>
              <a:t>6. Chất thải hạt nhân</a:t>
            </a:r>
            <a:endParaRPr lang="vi-VN" sz="4400" b="0" i="0" dirty="0">
              <a:solidFill>
                <a:schemeClr val="accent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7207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6AB-E156-00E4-01DD-17610351CCD3}"/>
              </a:ext>
            </a:extLst>
          </p:cNvPr>
          <p:cNvSpPr>
            <a:spLocks noGrp="1"/>
          </p:cNvSpPr>
          <p:nvPr>
            <p:ph type="title"/>
          </p:nvPr>
        </p:nvSpPr>
        <p:spPr>
          <a:xfrm>
            <a:off x="157018" y="365126"/>
            <a:ext cx="11517746" cy="761710"/>
          </a:xfrm>
          <a:solidFill>
            <a:schemeClr val="accent4">
              <a:lumMod val="20000"/>
              <a:lumOff val="80000"/>
            </a:schemeClr>
          </a:solidFill>
          <a:ln>
            <a:solidFill>
              <a:srgbClr val="FF0000"/>
            </a:solidFill>
          </a:ln>
          <a:effectLst>
            <a:softEdge rad="12700"/>
          </a:effectLst>
          <a:scene3d>
            <a:camera prst="perspectiveFront"/>
            <a:lightRig rig="threePt" dir="t"/>
          </a:scene3d>
        </p:spPr>
        <p:txBody>
          <a:bodyPr>
            <a:noAutofit/>
          </a:bodyPr>
          <a:lstStyle/>
          <a:p>
            <a:pPr algn="ctr"/>
            <a:r>
              <a:rPr lang="vi-VN" sz="3600" b="1" i="0" u="none" strike="noStrike"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HẬU QUẢ CỦA Ô NHIỄM MÔI TRƯỜNG ĐẤT N</a:t>
            </a:r>
            <a:r>
              <a:rPr lang="en-US" sz="3600" b="1" i="0" u="none" strike="noStrike"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TN</a:t>
            </a:r>
            <a:r>
              <a:rPr lang="vi-VN" sz="3600" b="1" i="0" u="none" strike="noStrike"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3600" dirty="0">
              <a:solidFill>
                <a:srgbClr val="C0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B15A0235-AF1B-A973-7A92-664296BEC487}"/>
              </a:ext>
            </a:extLst>
          </p:cNvPr>
          <p:cNvSpPr>
            <a:spLocks noGrp="1"/>
          </p:cNvSpPr>
          <p:nvPr>
            <p:ph idx="1"/>
          </p:nvPr>
        </p:nvSpPr>
        <p:spPr>
          <a:xfrm>
            <a:off x="5394960" y="1314450"/>
            <a:ext cx="6502862" cy="5292090"/>
          </a:xfrm>
        </p:spPr>
        <p:txBody>
          <a:bodyPr>
            <a:normAutofit lnSpcReduction="10000"/>
          </a:bodyPr>
          <a:lstStyle/>
          <a:p>
            <a:pPr marL="0" indent="0" algn="l">
              <a:buNone/>
            </a:pPr>
            <a:r>
              <a:rPr lang="vi-VN" sz="4000" b="1" i="0" u="none" strike="noStrike" dirty="0">
                <a:solidFill>
                  <a:srgbClr val="002060"/>
                </a:solidFill>
                <a:effectLst/>
                <a:latin typeface="Times New Roman" panose="02020603050405020304" pitchFamily="18" charset="0"/>
                <a:cs typeface="Times New Roman" panose="02020603050405020304" pitchFamily="18" charset="0"/>
              </a:rPr>
              <a:t>1. Khiến ô nhiễm đất</a:t>
            </a:r>
            <a:r>
              <a:rPr lang="en-US" sz="4000" b="1" i="0" u="none" strike="noStrike" dirty="0">
                <a:solidFill>
                  <a:srgbClr val="002060"/>
                </a:solidFill>
                <a:effectLst/>
                <a:latin typeface="Times New Roman" panose="02020603050405020304" pitchFamily="18" charset="0"/>
                <a:cs typeface="Times New Roman" panose="02020603050405020304" pitchFamily="18" charset="0"/>
              </a:rPr>
              <a:t>.</a:t>
            </a:r>
            <a:endParaRPr lang="vi-VN" sz="4000" b="0" i="0" dirty="0">
              <a:solidFill>
                <a:srgbClr val="002060"/>
              </a:solidFill>
              <a:effectLst/>
              <a:latin typeface="Times New Roman" panose="02020603050405020304" pitchFamily="18" charset="0"/>
              <a:cs typeface="Times New Roman" panose="02020603050405020304" pitchFamily="18" charset="0"/>
            </a:endParaRPr>
          </a:p>
          <a:p>
            <a:pPr marL="0" indent="0" algn="l">
              <a:buNone/>
            </a:pPr>
            <a:r>
              <a:rPr lang="vi-VN" sz="4000" b="1" i="0" u="none" strike="noStrike" dirty="0">
                <a:solidFill>
                  <a:srgbClr val="002060"/>
                </a:solidFill>
                <a:effectLst/>
                <a:latin typeface="Times New Roman" panose="02020603050405020304" pitchFamily="18" charset="0"/>
                <a:cs typeface="Times New Roman" panose="02020603050405020304" pitchFamily="18" charset="0"/>
              </a:rPr>
              <a:t>2. Ảnh hưởng đến sức khỏe con người</a:t>
            </a:r>
            <a:r>
              <a:rPr lang="en-US" sz="4000" b="1" i="0" u="none" strike="noStrike" dirty="0">
                <a:solidFill>
                  <a:srgbClr val="002060"/>
                </a:solidFill>
                <a:effectLst/>
                <a:latin typeface="Times New Roman" panose="02020603050405020304" pitchFamily="18" charset="0"/>
                <a:cs typeface="Times New Roman" panose="02020603050405020304" pitchFamily="18" charset="0"/>
              </a:rPr>
              <a:t>.</a:t>
            </a:r>
            <a:endParaRPr lang="vi-VN" sz="4000" b="0" i="0" dirty="0">
              <a:solidFill>
                <a:srgbClr val="002060"/>
              </a:solidFill>
              <a:effectLst/>
              <a:latin typeface="Times New Roman" panose="02020603050405020304" pitchFamily="18" charset="0"/>
              <a:cs typeface="Times New Roman" panose="02020603050405020304" pitchFamily="18" charset="0"/>
            </a:endParaRPr>
          </a:p>
          <a:p>
            <a:pPr marL="0" indent="0" algn="l">
              <a:buNone/>
            </a:pPr>
            <a:r>
              <a:rPr lang="vi-VN" sz="4000" b="1" i="0" u="none" strike="noStrike" dirty="0">
                <a:solidFill>
                  <a:srgbClr val="002060"/>
                </a:solidFill>
                <a:effectLst/>
                <a:latin typeface="Times New Roman" panose="02020603050405020304" pitchFamily="18" charset="0"/>
                <a:cs typeface="Times New Roman" panose="02020603050405020304" pitchFamily="18" charset="0"/>
              </a:rPr>
              <a:t>3. Ảnh hưởng đến hệ sinh thái</a:t>
            </a:r>
            <a:r>
              <a:rPr lang="en-US" sz="4000" b="1" i="0" u="none" strike="noStrike" dirty="0">
                <a:solidFill>
                  <a:srgbClr val="002060"/>
                </a:solidFill>
                <a:effectLst/>
                <a:latin typeface="Times New Roman" panose="02020603050405020304" pitchFamily="18" charset="0"/>
                <a:cs typeface="Times New Roman" panose="02020603050405020304" pitchFamily="18" charset="0"/>
              </a:rPr>
              <a:t>.</a:t>
            </a:r>
            <a:endParaRPr lang="vi-VN" sz="4000" b="0" i="0" dirty="0">
              <a:solidFill>
                <a:srgbClr val="002060"/>
              </a:solidFill>
              <a:effectLst/>
              <a:latin typeface="Times New Roman" panose="02020603050405020304" pitchFamily="18" charset="0"/>
              <a:cs typeface="Times New Roman" panose="02020603050405020304" pitchFamily="18" charset="0"/>
            </a:endParaRPr>
          </a:p>
          <a:p>
            <a:pPr marL="0" indent="0" algn="l">
              <a:buNone/>
            </a:pPr>
            <a:r>
              <a:rPr lang="vi-VN" sz="4000" b="1" i="0" u="none" strike="noStrike" dirty="0">
                <a:solidFill>
                  <a:srgbClr val="002060"/>
                </a:solidFill>
                <a:effectLst/>
                <a:latin typeface="Times New Roman" panose="02020603050405020304" pitchFamily="18" charset="0"/>
                <a:cs typeface="Times New Roman" panose="02020603050405020304" pitchFamily="18" charset="0"/>
              </a:rPr>
              <a:t>4. Ảnh hưởng tới động vật hoang dã</a:t>
            </a:r>
            <a:r>
              <a:rPr lang="en-US" sz="4000" b="1" i="0" u="none" strike="noStrike" dirty="0">
                <a:solidFill>
                  <a:srgbClr val="002060"/>
                </a:solidFill>
                <a:effectLst/>
                <a:latin typeface="Times New Roman" panose="02020603050405020304" pitchFamily="18" charset="0"/>
                <a:cs typeface="Times New Roman" panose="02020603050405020304" pitchFamily="18" charset="0"/>
              </a:rPr>
              <a:t>.</a:t>
            </a:r>
            <a:endParaRPr lang="vi-VN" sz="4000" b="0" i="0" dirty="0">
              <a:solidFill>
                <a:srgbClr val="002060"/>
              </a:solidFill>
              <a:effectLst/>
              <a:latin typeface="Times New Roman" panose="02020603050405020304" pitchFamily="18" charset="0"/>
              <a:cs typeface="Times New Roman" panose="02020603050405020304" pitchFamily="18" charset="0"/>
            </a:endParaRPr>
          </a:p>
          <a:p>
            <a:pPr marL="0" indent="0" algn="l">
              <a:buNone/>
            </a:pPr>
            <a:r>
              <a:rPr lang="vi-VN" sz="4000" b="1" i="0" u="none" strike="noStrike" dirty="0">
                <a:solidFill>
                  <a:srgbClr val="002060"/>
                </a:solidFill>
                <a:effectLst/>
                <a:latin typeface="Times New Roman" panose="02020603050405020304" pitchFamily="18" charset="0"/>
                <a:cs typeface="Times New Roman" panose="02020603050405020304" pitchFamily="18" charset="0"/>
              </a:rPr>
              <a:t>5. Ảnh hưởng kinh tế, xã hội</a:t>
            </a:r>
            <a:r>
              <a:rPr lang="en-US" sz="4000" b="1" i="0" u="none" strike="noStrike" dirty="0">
                <a:solidFill>
                  <a:srgbClr val="002060"/>
                </a:solidFill>
                <a:effectLst/>
                <a:latin typeface="Times New Roman" panose="02020603050405020304" pitchFamily="18" charset="0"/>
                <a:cs typeface="Times New Roman" panose="02020603050405020304" pitchFamily="18" charset="0"/>
              </a:rPr>
              <a:t>.</a:t>
            </a:r>
            <a:endParaRPr lang="vi-VN" sz="4000" b="0" i="0" dirty="0">
              <a:solidFill>
                <a:srgbClr val="002060"/>
              </a:solidFill>
              <a:effectLst/>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7F33C0F8-3ACB-424F-BEAB-780770A7A3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178" y="1440180"/>
            <a:ext cx="4952192" cy="5166360"/>
          </a:xfrm>
          <a:prstGeom prst="rect">
            <a:avLst/>
          </a:prstGeom>
        </p:spPr>
      </p:pic>
    </p:spTree>
    <p:extLst>
      <p:ext uri="{BB962C8B-B14F-4D97-AF65-F5344CB8AC3E}">
        <p14:creationId xmlns:p14="http://schemas.microsoft.com/office/powerpoint/2010/main" val="1703384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39887-1ED5-B39F-80D1-CEBCE66AB380}"/>
              </a:ext>
            </a:extLst>
          </p:cNvPr>
          <p:cNvSpPr>
            <a:spLocks noGrp="1"/>
          </p:cNvSpPr>
          <p:nvPr>
            <p:ph type="title"/>
          </p:nvPr>
        </p:nvSpPr>
        <p:spPr>
          <a:xfrm>
            <a:off x="129309" y="365126"/>
            <a:ext cx="11746461" cy="734002"/>
          </a:xfrm>
        </p:spPr>
        <p:txBody>
          <a:bodyPr>
            <a:noAutofit/>
          </a:bodyPr>
          <a:lstStyle/>
          <a:p>
            <a:pPr algn="ctr"/>
            <a:r>
              <a:rPr lang="vi-VN" sz="3600" b="1" i="0" u="sng" strike="noStrike"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Biện pháp khắc phục tình trạng ô nhiễm môi trường đất</a:t>
            </a:r>
            <a:r>
              <a:rPr lang="en-US" sz="3600" b="1" i="0" u="sng" strike="noStrike"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5400"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DB6BCFF-6AE7-013C-357A-E04E567F7655}"/>
              </a:ext>
            </a:extLst>
          </p:cNvPr>
          <p:cNvSpPr>
            <a:spLocks noGrp="1"/>
          </p:cNvSpPr>
          <p:nvPr>
            <p:ph idx="1"/>
          </p:nvPr>
        </p:nvSpPr>
        <p:spPr>
          <a:xfrm>
            <a:off x="354444" y="1320370"/>
            <a:ext cx="11606646" cy="5172504"/>
          </a:xfrm>
        </p:spPr>
        <p:txBody>
          <a:bodyPr>
            <a:noAutofit/>
          </a:bodyPr>
          <a:lstStyle/>
          <a:p>
            <a:pPr algn="just"/>
            <a:r>
              <a:rPr lang="en-US" sz="4000" b="1" dirty="0">
                <a:solidFill>
                  <a:srgbClr val="0070C0"/>
                </a:solidFill>
                <a:latin typeface="Times New Roman" panose="02020603050405020304" pitchFamily="18" charset="0"/>
                <a:cs typeface="Times New Roman" panose="02020603050405020304" pitchFamily="18" charset="0"/>
              </a:rPr>
              <a:t>N</a:t>
            </a:r>
            <a:r>
              <a:rPr lang="vi-VN" sz="4000" b="1" i="0" dirty="0">
                <a:solidFill>
                  <a:srgbClr val="0070C0"/>
                </a:solidFill>
                <a:effectLst/>
                <a:latin typeface="Times New Roman" panose="02020603050405020304" pitchFamily="18" charset="0"/>
                <a:cs typeface="Times New Roman" panose="02020603050405020304" pitchFamily="18" charset="0"/>
              </a:rPr>
              <a:t>âng cao ý thức và kiến thức của người dân</a:t>
            </a:r>
            <a:endParaRPr lang="en-US" sz="4000" b="1" dirty="0">
              <a:solidFill>
                <a:srgbClr val="0070C0"/>
              </a:solidFill>
              <a:latin typeface="Times New Roman" panose="02020603050405020304" pitchFamily="18" charset="0"/>
              <a:cs typeface="Times New Roman" panose="02020603050405020304" pitchFamily="18" charset="0"/>
            </a:endParaRPr>
          </a:p>
          <a:p>
            <a:pPr algn="just"/>
            <a:r>
              <a:rPr lang="vi-VN" sz="4000" b="1" i="0" dirty="0">
                <a:solidFill>
                  <a:srgbClr val="0070C0"/>
                </a:solidFill>
                <a:effectLst/>
                <a:latin typeface="Times New Roman" panose="02020603050405020304" pitchFamily="18" charset="0"/>
                <a:cs typeface="Times New Roman" panose="02020603050405020304" pitchFamily="18" charset="0"/>
              </a:rPr>
              <a:t>Hạn chế thải các chất tẩy rửa, các chất hóa học, thuốc bảo vệ thực vật</a:t>
            </a:r>
            <a:r>
              <a:rPr lang="en-US" sz="4000" b="1" i="0" dirty="0">
                <a:solidFill>
                  <a:srgbClr val="0070C0"/>
                </a:solidFill>
                <a:effectLst/>
                <a:latin typeface="Times New Roman" panose="02020603050405020304" pitchFamily="18" charset="0"/>
                <a:cs typeface="Times New Roman" panose="02020603050405020304" pitchFamily="18" charset="0"/>
              </a:rPr>
              <a:t>.</a:t>
            </a:r>
          </a:p>
          <a:p>
            <a:pPr algn="just"/>
            <a:r>
              <a:rPr lang="vi-VN" sz="4000" b="1" dirty="0">
                <a:solidFill>
                  <a:srgbClr val="0070C0"/>
                </a:solidFill>
                <a:latin typeface="Times New Roman" panose="02020603050405020304" pitchFamily="18" charset="0"/>
                <a:cs typeface="Times New Roman" panose="02020603050405020304" pitchFamily="18" charset="0"/>
              </a:rPr>
              <a:t>Trồng cây, phủ đồi trọc</a:t>
            </a:r>
            <a:r>
              <a:rPr lang="en-US" sz="4000" b="1" dirty="0">
                <a:solidFill>
                  <a:srgbClr val="0070C0"/>
                </a:solidFill>
                <a:latin typeface="Times New Roman" panose="02020603050405020304" pitchFamily="18" charset="0"/>
                <a:cs typeface="Times New Roman" panose="02020603050405020304" pitchFamily="18" charset="0"/>
              </a:rPr>
              <a:t>.</a:t>
            </a:r>
            <a:endParaRPr lang="vi-VN" sz="4000" b="1" dirty="0">
              <a:solidFill>
                <a:srgbClr val="0070C0"/>
              </a:solidFill>
              <a:latin typeface="Times New Roman" panose="02020603050405020304" pitchFamily="18" charset="0"/>
              <a:cs typeface="Times New Roman" panose="02020603050405020304" pitchFamily="18" charset="0"/>
            </a:endParaRPr>
          </a:p>
          <a:p>
            <a:pPr algn="just"/>
            <a:r>
              <a:rPr lang="vi-VN" sz="4000" b="1" dirty="0">
                <a:solidFill>
                  <a:srgbClr val="0070C0"/>
                </a:solidFill>
                <a:latin typeface="Times New Roman" panose="02020603050405020304" pitchFamily="18" charset="0"/>
                <a:cs typeface="Times New Roman" panose="02020603050405020304" pitchFamily="18" charset="0"/>
              </a:rPr>
              <a:t>Cải tiến, nâng cao các thiết bị môi trường</a:t>
            </a:r>
            <a:r>
              <a:rPr lang="en-US" sz="4000" b="1" dirty="0">
                <a:solidFill>
                  <a:srgbClr val="0070C0"/>
                </a:solidFill>
                <a:latin typeface="Times New Roman" panose="02020603050405020304" pitchFamily="18" charset="0"/>
                <a:cs typeface="Times New Roman" panose="02020603050405020304" pitchFamily="18" charset="0"/>
              </a:rPr>
              <a:t>.</a:t>
            </a:r>
            <a:endParaRPr lang="vi-VN" sz="4000" b="1" dirty="0">
              <a:solidFill>
                <a:srgbClr val="0070C0"/>
              </a:solidFill>
              <a:latin typeface="Times New Roman" panose="02020603050405020304" pitchFamily="18" charset="0"/>
              <a:cs typeface="Times New Roman" panose="02020603050405020304" pitchFamily="18" charset="0"/>
            </a:endParaRPr>
          </a:p>
          <a:p>
            <a:pPr algn="just"/>
            <a:r>
              <a:rPr lang="vi-VN" sz="4000" b="1" dirty="0">
                <a:solidFill>
                  <a:srgbClr val="0070C0"/>
                </a:solidFill>
                <a:latin typeface="Times New Roman" panose="02020603050405020304" pitchFamily="18" charset="0"/>
                <a:cs typeface="Times New Roman" panose="02020603050405020304" pitchFamily="18" charset="0"/>
              </a:rPr>
              <a:t>Thường xuyên thanh tra, kiểm tra các khu xả thải của các nhà máy, xí nghiệp hoạt động công nghiệp.</a:t>
            </a:r>
          </a:p>
          <a:p>
            <a:endParaRPr lang="en-US" sz="3200" dirty="0">
              <a:solidFill>
                <a:srgbClr val="00B050"/>
              </a:solidFill>
            </a:endParaRPr>
          </a:p>
          <a:p>
            <a:pPr algn="just">
              <a:buFont typeface="Arial" panose="020B0604020202020204" pitchFamily="34" charset="0"/>
              <a:buChar char="•"/>
            </a:pPr>
            <a:endParaRPr lang="vi-VN" sz="4000" b="1" i="0" dirty="0">
              <a:solidFill>
                <a:srgbClr val="00B050"/>
              </a:solidFill>
              <a:effectLst/>
              <a:latin typeface="Times New Roman" panose="02020603050405020304" pitchFamily="18" charset="0"/>
              <a:cs typeface="Times New Roman" panose="02020603050405020304" pitchFamily="18" charset="0"/>
            </a:endParaRPr>
          </a:p>
          <a:p>
            <a:endParaRPr lang="en-US" sz="3200" dirty="0">
              <a:solidFill>
                <a:srgbClr val="00B050"/>
              </a:solidFill>
            </a:endParaRPr>
          </a:p>
        </p:txBody>
      </p:sp>
    </p:spTree>
    <p:extLst>
      <p:ext uri="{BB962C8B-B14F-4D97-AF65-F5344CB8AC3E}">
        <p14:creationId xmlns:p14="http://schemas.microsoft.com/office/powerpoint/2010/main" val="2901843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8755C-8171-31F0-4EA0-A0A346A5CC93}"/>
              </a:ext>
            </a:extLst>
          </p:cNvPr>
          <p:cNvSpPr>
            <a:spLocks noGrp="1"/>
          </p:cNvSpPr>
          <p:nvPr>
            <p:ph type="title"/>
          </p:nvPr>
        </p:nvSpPr>
        <p:spPr>
          <a:xfrm>
            <a:off x="1182149" y="570866"/>
            <a:ext cx="5778722" cy="743584"/>
          </a:xfrm>
          <a:solidFill>
            <a:srgbClr val="FFFFCC"/>
          </a:solidFill>
          <a:ln>
            <a:solidFill>
              <a:srgbClr val="FFC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a:lstStyle/>
          <a:p>
            <a:r>
              <a:rPr lang="en-US" b="1" dirty="0">
                <a:solidFill>
                  <a:srgbClr val="0070C0"/>
                </a:solidFill>
                <a:latin typeface="Times New Roman" panose="02020603050405020304" pitchFamily="18" charset="0"/>
                <a:cs typeface="Times New Roman" panose="02020603050405020304" pitchFamily="18" charset="0"/>
              </a:rPr>
              <a:t>2. Ô NHIỄM KHÔNG KHÍ</a:t>
            </a:r>
          </a:p>
        </p:txBody>
      </p:sp>
      <p:pic>
        <p:nvPicPr>
          <p:cNvPr id="2050" name="Picture 2" descr="Tác hại của ô nhiễm môi trường không khí">
            <a:extLst>
              <a:ext uri="{FF2B5EF4-FFF2-40B4-BE49-F238E27FC236}">
                <a16:creationId xmlns:a16="http://schemas.microsoft.com/office/drawing/2014/main" id="{FB180B5C-481A-0435-3A11-26208CB462A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6392" y="2135399"/>
            <a:ext cx="3890107" cy="39844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ăng cường kiểm soát ô nhiễm môi trường không khí">
            <a:extLst>
              <a:ext uri="{FF2B5EF4-FFF2-40B4-BE49-F238E27FC236}">
                <a16:creationId xmlns:a16="http://schemas.microsoft.com/office/drawing/2014/main" id="{C6F88FD4-9675-1067-EB16-9DD962B4BB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6498" y="2135399"/>
            <a:ext cx="3561651" cy="39844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ất động sản thương mại cần làm gì để chung tay phòng chống ô nhiễm không  khí? - Báo Kinh Tế Đô Thị">
            <a:extLst>
              <a:ext uri="{FF2B5EF4-FFF2-40B4-BE49-F238E27FC236}">
                <a16:creationId xmlns:a16="http://schemas.microsoft.com/office/drawing/2014/main" id="{4F4D50A5-9003-60F4-64ED-37A28007FE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8150" y="2135399"/>
            <a:ext cx="3714750" cy="3984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020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47846" y="412818"/>
            <a:ext cx="5429042" cy="5632311"/>
          </a:xfrm>
          <a:prstGeom prst="rect">
            <a:avLst/>
          </a:prstGeom>
        </p:spPr>
        <p:txBody>
          <a:bodyPr wrap="square">
            <a:spAutoFit/>
          </a:bodyPr>
          <a:lstStyle/>
          <a:p>
            <a:r>
              <a:rPr lang="vi-VN" sz="4000" b="1" dirty="0">
                <a:solidFill>
                  <a:srgbClr val="002060"/>
                </a:solidFill>
                <a:latin typeface="Times New Roman" panose="02020603050405020304" pitchFamily="18" charset="0"/>
                <a:cs typeface="Times New Roman" panose="02020603050405020304" pitchFamily="18" charset="0"/>
              </a:rPr>
              <a:t>Các nguyên nhân khác là: đốt rơm rạ, rác; thu gom rác thải chưa tốt; ô nhiễm ao hồ lâu năm; bùn thải chưa được xử lý; khói bụi từ các cơ sở sản xuất trên địa bàn</a:t>
            </a:r>
            <a:r>
              <a:rPr lang="en-US" sz="4000" b="1" dirty="0">
                <a:solidFill>
                  <a:srgbClr val="002060"/>
                </a:solidFill>
                <a:latin typeface="Times New Roman" panose="02020603050405020304" pitchFamily="18" charset="0"/>
                <a:cs typeface="Times New Roman" panose="02020603050405020304" pitchFamily="18" charset="0"/>
              </a:rPr>
              <a:t>,</a:t>
            </a:r>
            <a:r>
              <a:rPr lang="vi-VN" sz="4000" b="1" dirty="0">
                <a:solidFill>
                  <a:srgbClr val="002060"/>
                </a:solidFill>
                <a:latin typeface="Times New Roman" panose="02020603050405020304" pitchFamily="18" charset="0"/>
                <a:cs typeface="Times New Roman" panose="02020603050405020304" pitchFamily="18" charset="0"/>
              </a:rPr>
              <a:t> tác động của khí hậu và thời tiết chuyển mùa</a:t>
            </a:r>
            <a:endParaRPr lang="en-US" sz="4000" b="1"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304" y="475617"/>
            <a:ext cx="5471160" cy="2753357"/>
          </a:xfrm>
          <a:prstGeom prst="rect">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304" y="3228974"/>
            <a:ext cx="5471160" cy="3473577"/>
          </a:xfrm>
          <a:prstGeom prst="rect">
            <a:avLst/>
          </a:prstGeom>
          <a:ln>
            <a:noFill/>
          </a:ln>
          <a:effectLst>
            <a:softEdge rad="112500"/>
          </a:effectLst>
        </p:spPr>
      </p:pic>
    </p:spTree>
    <p:extLst>
      <p:ext uri="{BB962C8B-B14F-4D97-AF65-F5344CB8AC3E}">
        <p14:creationId xmlns:p14="http://schemas.microsoft.com/office/powerpoint/2010/main" val="303972359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78D0F-EE63-6E9A-05FC-7A407BED9A4F}"/>
              </a:ext>
            </a:extLst>
          </p:cNvPr>
          <p:cNvSpPr>
            <a:spLocks noGrp="1"/>
          </p:cNvSpPr>
          <p:nvPr>
            <p:ph type="title"/>
          </p:nvPr>
        </p:nvSpPr>
        <p:spPr>
          <a:xfrm>
            <a:off x="838200" y="365125"/>
            <a:ext cx="9774382" cy="1001857"/>
          </a:xfrm>
        </p:spPr>
        <p:txBody>
          <a:bodyPr>
            <a:normAutofit/>
          </a:bodyPr>
          <a:lstStyle/>
          <a:p>
            <a:r>
              <a:rPr lang="en-US" sz="4800" b="1" dirty="0" err="1">
                <a:solidFill>
                  <a:srgbClr val="FF0000"/>
                </a:solidFill>
                <a:latin typeface="Times New Roman" panose="02020603050405020304" pitchFamily="18" charset="0"/>
                <a:cs typeface="Times New Roman" panose="02020603050405020304" pitchFamily="18" charset="0"/>
              </a:rPr>
              <a:t>Hậu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quả</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của</a:t>
            </a:r>
            <a:r>
              <a:rPr lang="en-US" sz="4800" b="1" dirty="0">
                <a:solidFill>
                  <a:srgbClr val="FF0000"/>
                </a:solidFill>
                <a:latin typeface="Times New Roman" panose="02020603050405020304" pitchFamily="18" charset="0"/>
                <a:cs typeface="Times New Roman" panose="02020603050405020304" pitchFamily="18" charset="0"/>
              </a:rPr>
              <a:t> ô </a:t>
            </a:r>
            <a:r>
              <a:rPr lang="en-US" sz="4800" b="1" dirty="0" err="1">
                <a:solidFill>
                  <a:srgbClr val="FF0000"/>
                </a:solidFill>
                <a:latin typeface="Times New Roman" panose="02020603050405020304" pitchFamily="18" charset="0"/>
                <a:cs typeface="Times New Roman" panose="02020603050405020304" pitchFamily="18" charset="0"/>
              </a:rPr>
              <a:t>nhiễm</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không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khí</a:t>
            </a:r>
            <a:r>
              <a:rPr lang="en-US" sz="4800" b="1" dirty="0">
                <a:solidFill>
                  <a:srgbClr val="FF0000"/>
                </a:solidFill>
                <a:latin typeface="Times New Roman" panose="02020603050405020304" pitchFamily="18" charset="0"/>
                <a:cs typeface="Times New Roman" panose="02020603050405020304" pitchFamily="18" charset="0"/>
              </a:rPr>
              <a:t> (1)</a:t>
            </a:r>
          </a:p>
        </p:txBody>
      </p:sp>
      <p:sp>
        <p:nvSpPr>
          <p:cNvPr id="3" name="Content Placeholder 2">
            <a:extLst>
              <a:ext uri="{FF2B5EF4-FFF2-40B4-BE49-F238E27FC236}">
                <a16:creationId xmlns:a16="http://schemas.microsoft.com/office/drawing/2014/main" id="{09AFB489-6471-818F-9A97-3BD70B428EEA}"/>
              </a:ext>
            </a:extLst>
          </p:cNvPr>
          <p:cNvSpPr>
            <a:spLocks noGrp="1"/>
          </p:cNvSpPr>
          <p:nvPr>
            <p:ph idx="1"/>
          </p:nvPr>
        </p:nvSpPr>
        <p:spPr>
          <a:xfrm>
            <a:off x="378691" y="1690875"/>
            <a:ext cx="11416145" cy="3734666"/>
          </a:xfrm>
        </p:spPr>
        <p:txBody>
          <a:bodyPr>
            <a:noAutofit/>
          </a:bodyPr>
          <a:lstStyle/>
          <a:p>
            <a:pPr algn="just"/>
            <a:r>
              <a:rPr lang="vi-VN" sz="4400" b="1" i="0" dirty="0">
                <a:solidFill>
                  <a:srgbClr val="0070C0"/>
                </a:solidFill>
                <a:effectLst/>
                <a:latin typeface="Times New Roman" panose="02020603050405020304" pitchFamily="18" charset="0"/>
                <a:cs typeface="Times New Roman" panose="02020603050405020304" pitchFamily="18" charset="0"/>
              </a:rPr>
              <a:t>Tỷ lệ tử vong cao</a:t>
            </a:r>
            <a:r>
              <a:rPr lang="en-US" sz="4400" b="1" i="0" dirty="0">
                <a:solidFill>
                  <a:srgbClr val="0070C0"/>
                </a:solidFill>
                <a:effectLst/>
                <a:latin typeface="Times New Roman" panose="02020603050405020304" pitchFamily="18" charset="0"/>
                <a:cs typeface="Times New Roman" panose="02020603050405020304" pitchFamily="18" charset="0"/>
              </a:rPr>
              <a:t>,</a:t>
            </a:r>
            <a:r>
              <a:rPr lang="en-US" sz="4400" b="1" dirty="0">
                <a:solidFill>
                  <a:srgbClr val="0070C0"/>
                </a:solidFill>
                <a:latin typeface="Times New Roman" panose="02020603050405020304" pitchFamily="18" charset="0"/>
                <a:cs typeface="Times New Roman" panose="02020603050405020304" pitchFamily="18" charset="0"/>
              </a:rPr>
              <a:t> t</a:t>
            </a:r>
            <a:r>
              <a:rPr lang="vi-VN" sz="4400" b="1" i="0" dirty="0">
                <a:solidFill>
                  <a:srgbClr val="0070C0"/>
                </a:solidFill>
                <a:effectLst/>
                <a:latin typeface="Times New Roman" panose="02020603050405020304" pitchFamily="18" charset="0"/>
                <a:cs typeface="Times New Roman" panose="02020603050405020304" pitchFamily="18" charset="0"/>
              </a:rPr>
              <a:t>heo thống kê của WHO</a:t>
            </a:r>
            <a:r>
              <a:rPr lang="en-US" sz="4400" b="1" dirty="0">
                <a:solidFill>
                  <a:srgbClr val="0070C0"/>
                </a:solidFill>
                <a:latin typeface="Times New Roman" panose="02020603050405020304" pitchFamily="18" charset="0"/>
                <a:cs typeface="Times New Roman" panose="02020603050405020304" pitchFamily="18" charset="0"/>
              </a:rPr>
              <a:t> (World Health Organization)</a:t>
            </a:r>
            <a:r>
              <a:rPr lang="vi-VN" sz="4400" b="1" i="0" dirty="0">
                <a:solidFill>
                  <a:srgbClr val="0070C0"/>
                </a:solidFill>
                <a:effectLst/>
                <a:latin typeface="Times New Roman" panose="02020603050405020304" pitchFamily="18" charset="0"/>
                <a:cs typeface="Times New Roman" panose="02020603050405020304" pitchFamily="18" charset="0"/>
              </a:rPr>
              <a:t>, mỗi năm có 7 triệu người trên thế giới tử vong vì vấn đề ô nhiễm này.</a:t>
            </a:r>
          </a:p>
          <a:p>
            <a:pPr algn="just"/>
            <a:r>
              <a:rPr lang="en-US" sz="4400" b="1" dirty="0">
                <a:solidFill>
                  <a:srgbClr val="0070C0"/>
                </a:solidFill>
                <a:latin typeface="Times New Roman" panose="02020603050405020304" pitchFamily="18" charset="0"/>
                <a:cs typeface="Times New Roman" panose="02020603050405020304" pitchFamily="18" charset="0"/>
              </a:rPr>
              <a:t>C</a:t>
            </a:r>
            <a:r>
              <a:rPr lang="vi-VN" sz="4400" b="1" i="0" dirty="0">
                <a:solidFill>
                  <a:srgbClr val="0070C0"/>
                </a:solidFill>
                <a:effectLst/>
                <a:latin typeface="Times New Roman" panose="02020603050405020304" pitchFamily="18" charset="0"/>
                <a:cs typeface="Times New Roman" panose="02020603050405020304" pitchFamily="18" charset="0"/>
              </a:rPr>
              <a:t>ác bệnh về tim mạch, phổi, ung thư và rất nhiều căn bệnh nguy hiểm khác. </a:t>
            </a:r>
            <a:endParaRPr lang="en-US" sz="4400" b="1" i="0" dirty="0">
              <a:solidFill>
                <a:srgbClr val="0070C0"/>
              </a:solidFill>
              <a:effectLst/>
              <a:latin typeface="Times New Roman" panose="02020603050405020304" pitchFamily="18" charset="0"/>
              <a:cs typeface="Times New Roman" panose="02020603050405020304" pitchFamily="18" charset="0"/>
            </a:endParaRPr>
          </a:p>
          <a:p>
            <a:pPr algn="just"/>
            <a:r>
              <a:rPr lang="en-US" sz="4400" b="1" dirty="0">
                <a:solidFill>
                  <a:srgbClr val="0070C0"/>
                </a:solidFill>
                <a:latin typeface="Times New Roman" panose="02020603050405020304" pitchFamily="18" charset="0"/>
                <a:cs typeface="Times New Roman" panose="02020603050405020304" pitchFamily="18" charset="0"/>
              </a:rPr>
              <a:t>T</a:t>
            </a:r>
            <a:r>
              <a:rPr lang="vi-VN" sz="4400" b="1" dirty="0">
                <a:solidFill>
                  <a:srgbClr val="0070C0"/>
                </a:solidFill>
                <a:latin typeface="Times New Roman" panose="02020603050405020304" pitchFamily="18" charset="0"/>
                <a:cs typeface="Times New Roman" panose="02020603050405020304" pitchFamily="18" charset="0"/>
              </a:rPr>
              <a:t>ác động xấu cho môi trường sống</a:t>
            </a:r>
            <a:endParaRPr lang="vi-VN" sz="4400" b="1" i="0" dirty="0">
              <a:solidFill>
                <a:srgbClr val="0070C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6184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ậu quả - ENVIRONMEN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4916" y="1018547"/>
            <a:ext cx="5209188" cy="23639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542" name="Picture 14" descr="Các nguyên nhân gây ô nhiễm môi trường và biện pháp khắc phục - Phế liệu  Lộc Phá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916" y="3382451"/>
            <a:ext cx="5209188" cy="3054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546" name="Picture 18" descr="Thực trạng của ô nhiễm môi trường hiện n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9552" y="1183140"/>
            <a:ext cx="5632704" cy="52542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4721" y="226770"/>
            <a:ext cx="9269455" cy="707886"/>
          </a:xfrm>
          <a:prstGeom prst="rect">
            <a:avLst/>
          </a:prstGeom>
          <a:noFill/>
        </p:spPr>
        <p:txBody>
          <a:bodyPr wrap="square" rtlCol="0">
            <a:spAutoFit/>
          </a:bodyPr>
          <a:lstStyle/>
          <a:p>
            <a:pPr algn="ctr"/>
            <a:r>
              <a:rPr lang="en-US" sz="4000" b="1" dirty="0">
                <a:solidFill>
                  <a:srgbClr val="0070C0"/>
                </a:solidFill>
                <a:latin typeface="Times New Roman" panose="02020603050405020304" pitchFamily="18" charset="0"/>
                <a:cs typeface="Times New Roman" panose="02020603050405020304" pitchFamily="18" charset="0"/>
              </a:rPr>
              <a:t>3. Ô NHIỄM MÔI TRƯỜNG NƯỚC</a:t>
            </a:r>
          </a:p>
        </p:txBody>
      </p:sp>
    </p:spTree>
    <p:extLst>
      <p:ext uri="{BB962C8B-B14F-4D97-AF65-F5344CB8AC3E}">
        <p14:creationId xmlns:p14="http://schemas.microsoft.com/office/powerpoint/2010/main" val="25124407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Gần 2.000 người dân khốn khổ sống bên cạnh dòng sông ô nhiễm, bốc mù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513" y="3840480"/>
            <a:ext cx="3823451" cy="26974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394" name="Picture 10" descr="Thực trạng ô nhiễm môi trường ở Việt Nam và các biện pháp khắc phục - Thông  Cống Nghẹt Tiến Vũ"/>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089964" y="177981"/>
            <a:ext cx="3783020" cy="366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AutoShape 12" descr="Hình ảnh ôi nhiễm môi trường: đất, nước, không khí ở Việt Nam"/>
          <p:cNvSpPr>
            <a:spLocks noChangeAspect="1" noChangeArrowheads="1"/>
          </p:cNvSpPr>
          <p:nvPr/>
        </p:nvSpPr>
        <p:spPr bwMode="auto">
          <a:xfrm>
            <a:off x="155575" y="-144463"/>
            <a:ext cx="304800" cy="104574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400" name="Picture 16" descr="https://vancuaphai.com/pic/News/images/hinh-anh-oi-nhiem-moi-truong-dat-nuoc-khong-khi-o-viet-nam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9964" y="3840480"/>
            <a:ext cx="3783019" cy="26974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404" name="Picture 20" descr="Ô nhiễm môi trường là gì? Thực trạng, nguyên nhân, giải pháp khắc phụ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354" y="177980"/>
            <a:ext cx="3762612" cy="366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7994662" y="453893"/>
            <a:ext cx="3687645" cy="5632311"/>
          </a:xfrm>
          <a:prstGeom prst="rect">
            <a:avLst/>
          </a:prstGeom>
        </p:spPr>
        <p:txBody>
          <a:bodyPr wrap="square">
            <a:spAutoFit/>
          </a:bodyPr>
          <a:lstStyle/>
          <a:p>
            <a:pPr algn="just"/>
            <a:r>
              <a:rPr lang="en-US" sz="4000" b="1" dirty="0">
                <a:solidFill>
                  <a:srgbClr val="0070C0"/>
                </a:solidFill>
                <a:latin typeface="Times New Roman" panose="02020603050405020304" pitchFamily="18" charset="0"/>
                <a:cs typeface="Times New Roman" panose="02020603050405020304" pitchFamily="18" charset="0"/>
              </a:rPr>
              <a:t>T</a:t>
            </a:r>
            <a:r>
              <a:rPr lang="vi-VN" sz="4000" b="1" dirty="0">
                <a:solidFill>
                  <a:srgbClr val="0070C0"/>
                </a:solidFill>
                <a:latin typeface="Times New Roman" panose="02020603050405020304" pitchFamily="18" charset="0"/>
                <a:cs typeface="Times New Roman" panose="02020603050405020304" pitchFamily="18" charset="0"/>
              </a:rPr>
              <a:t>ình trạng ô nhiễm nước ở các đô thị, nước thải, rác thải sinh hoạt không có hệ thống xử lý mà trực tiếp xả ra sông, hồ, kênh, mương</a:t>
            </a:r>
            <a:endParaRPr lang="en-US"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464550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a:xfrm>
            <a:off x="348327" y="1549556"/>
            <a:ext cx="11723946" cy="4504838"/>
          </a:xfrm>
        </p:spPr>
        <p:txBody>
          <a:bodyPr>
            <a:noAutofit/>
          </a:bodyPr>
          <a:lstStyle/>
          <a:p>
            <a:pPr marL="0" indent="0" algn="just">
              <a:buNone/>
            </a:pPr>
            <a:r>
              <a:rPr lang="vi-VN" sz="5400" b="1" dirty="0">
                <a:solidFill>
                  <a:srgbClr val="0070C0"/>
                </a:solidFill>
                <a:latin typeface="Times New Roman" panose="02020603050405020304" pitchFamily="18" charset="0"/>
                <a:cs typeface="Times New Roman" panose="02020603050405020304" pitchFamily="18" charset="0"/>
              </a:rPr>
              <a:t>Hiện nay, vấn đề ô nhiễm mỗi trường đang là vấn đề nhức nhối đồi với </a:t>
            </a:r>
            <a:r>
              <a:rPr lang="en-US" sz="5400" b="1" dirty="0" err="1">
                <a:solidFill>
                  <a:srgbClr val="0070C0"/>
                </a:solidFill>
                <a:latin typeface="Times New Roman" panose="02020603050405020304" pitchFamily="18" charset="0"/>
                <a:cs typeface="Times New Roman" panose="02020603050405020304" pitchFamily="18" charset="0"/>
              </a:rPr>
              <a:t>cả</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thế</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giới</a:t>
            </a:r>
            <a:r>
              <a:rPr lang="vi-VN" sz="5400" b="1" dirty="0">
                <a:solidFill>
                  <a:srgbClr val="0070C0"/>
                </a:solidFill>
                <a:latin typeface="Times New Roman" panose="02020603050405020304" pitchFamily="18" charset="0"/>
                <a:cs typeface="Times New Roman" panose="02020603050405020304" pitchFamily="18" charset="0"/>
              </a:rPr>
              <a:t>. Không riêng gì Việt Nam, </a:t>
            </a:r>
            <a:r>
              <a:rPr lang="en-US" sz="5400" b="1" dirty="0" err="1">
                <a:solidFill>
                  <a:srgbClr val="0070C0"/>
                </a:solidFill>
                <a:latin typeface="Times New Roman" panose="02020603050405020304" pitchFamily="18" charset="0"/>
                <a:cs typeface="Times New Roman" panose="02020603050405020304" pitchFamily="18" charset="0"/>
              </a:rPr>
              <a:t>mà</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nhiều</a:t>
            </a:r>
            <a:r>
              <a:rPr lang="en-US" sz="5400" b="1" dirty="0">
                <a:solidFill>
                  <a:srgbClr val="0070C0"/>
                </a:solidFill>
                <a:latin typeface="Times New Roman" panose="02020603050405020304" pitchFamily="18" charset="0"/>
                <a:cs typeface="Times New Roman" panose="02020603050405020304" pitchFamily="18" charset="0"/>
              </a:rPr>
              <a:t> </a:t>
            </a:r>
            <a:r>
              <a:rPr lang="vi-VN" sz="5400" b="1" dirty="0">
                <a:solidFill>
                  <a:srgbClr val="0070C0"/>
                </a:solidFill>
                <a:latin typeface="Times New Roman" panose="02020603050405020304" pitchFamily="18" charset="0"/>
                <a:cs typeface="Times New Roman" panose="02020603050405020304" pitchFamily="18" charset="0"/>
              </a:rPr>
              <a:t>nước, </a:t>
            </a:r>
            <a:r>
              <a:rPr lang="en-US" sz="5400" b="1" dirty="0" err="1">
                <a:solidFill>
                  <a:srgbClr val="0070C0"/>
                </a:solidFill>
                <a:latin typeface="Times New Roman" panose="02020603050405020304" pitchFamily="18" charset="0"/>
                <a:cs typeface="Times New Roman" panose="02020603050405020304" pitchFamily="18" charset="0"/>
              </a:rPr>
              <a:t>nhiều</a:t>
            </a:r>
            <a:r>
              <a:rPr lang="vi-VN" sz="5400" b="1" dirty="0">
                <a:solidFill>
                  <a:srgbClr val="0070C0"/>
                </a:solidFill>
                <a:latin typeface="Times New Roman" panose="02020603050405020304" pitchFamily="18" charset="0"/>
                <a:cs typeface="Times New Roman" panose="02020603050405020304" pitchFamily="18" charset="0"/>
              </a:rPr>
              <a:t> địa điểm đều xảy ra tình trang ô nhiễm</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trầm</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trọng</a:t>
            </a:r>
            <a:r>
              <a:rPr lang="vi-VN" sz="5400" b="1" dirty="0">
                <a:solidFill>
                  <a:srgbClr val="0070C0"/>
                </a:solidFill>
                <a:latin typeface="Times New Roman" panose="02020603050405020304" pitchFamily="18" charset="0"/>
                <a:cs typeface="Times New Roman" panose="02020603050405020304" pitchFamily="18" charset="0"/>
              </a:rPr>
              <a:t>.</a:t>
            </a:r>
            <a:r>
              <a:rPr lang="vi-VN" sz="5400" b="1" i="1" dirty="0">
                <a:solidFill>
                  <a:srgbClr val="0070C0"/>
                </a:solidFill>
                <a:latin typeface="Times New Roman" panose="02020603050405020304" pitchFamily="18" charset="0"/>
                <a:cs typeface="Times New Roman" panose="02020603050405020304" pitchFamily="18" charset="0"/>
              </a:rPr>
              <a:t> </a:t>
            </a:r>
            <a:endParaRPr lang="en-US" sz="5400" b="1" dirty="0">
              <a:solidFill>
                <a:srgbClr val="0070C0"/>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2018538" y="178908"/>
            <a:ext cx="8665188" cy="1280890"/>
          </a:xfrm>
          <a:prstGeom prst="rect">
            <a:avLst/>
          </a:prstGeom>
          <a:solidFill>
            <a:schemeClr val="accent2">
              <a:lumMod val="20000"/>
              <a:lumOff val="80000"/>
            </a:schemeClr>
          </a:solidFill>
          <a:ln>
            <a:solidFill>
              <a:schemeClr val="bg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7030A0"/>
                </a:solidFill>
                <a:latin typeface="Times New Roman" panose="02020603050405020304" pitchFamily="18" charset="0"/>
                <a:cs typeface="Times New Roman" panose="02020603050405020304" pitchFamily="18" charset="0"/>
              </a:rPr>
              <a:t>VÌ SAO CÓ THÔNG ĐIỆP LAUDATO SI</a:t>
            </a:r>
            <a:endParaRPr lang="en-US" sz="40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0420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Khac phuc o nhiem va cai thien moi truong luu vuc song tai Viet Nam hinh a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6" y="457200"/>
            <a:ext cx="3581272" cy="32186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AutoShape 12" descr="Hình ảnh ôi nhiễm môi trường: đất, nước, không khí ở Việt Nam"/>
          <p:cNvSpPr>
            <a:spLocks noChangeAspect="1" noChangeArrowheads="1"/>
          </p:cNvSpPr>
          <p:nvPr/>
        </p:nvSpPr>
        <p:spPr bwMode="auto">
          <a:xfrm>
            <a:off x="155575" y="-144463"/>
            <a:ext cx="304800" cy="104574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402" name="Picture 18" descr="https://vancuaphai.com/pic/News/images/hinh-anh-oi-nhiem-moi-truong-dat-nuoc-khong-khi-o-viet-nam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3675888"/>
            <a:ext cx="3581271" cy="29060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410" name="Picture 26" descr="Đổ rác ngay biển cấm - Báo Đồng Nai điện t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1647" y="3675888"/>
            <a:ext cx="3747921" cy="29060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414" name="Picture 30" descr="Báo Đà Nẵng điện t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1647" y="293528"/>
            <a:ext cx="3747921" cy="33823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7865705" y="386796"/>
            <a:ext cx="3853543" cy="5632311"/>
          </a:xfrm>
          <a:prstGeom prst="rect">
            <a:avLst/>
          </a:prstGeom>
        </p:spPr>
        <p:txBody>
          <a:bodyPr wrap="square">
            <a:spAutoFit/>
          </a:bodyPr>
          <a:lstStyle/>
          <a:p>
            <a:pPr algn="just"/>
            <a:r>
              <a:rPr lang="en-US" sz="3600" b="1" dirty="0">
                <a:solidFill>
                  <a:srgbClr val="0070C0"/>
                </a:solidFill>
                <a:latin typeface="Times New Roman" panose="02020603050405020304" pitchFamily="18" charset="0"/>
                <a:cs typeface="Times New Roman" panose="02020603050405020304" pitchFamily="18" charset="0"/>
              </a:rPr>
              <a:t>S</a:t>
            </a:r>
            <a:r>
              <a:rPr lang="vi-VN" sz="3600" b="1" dirty="0">
                <a:solidFill>
                  <a:srgbClr val="0070C0"/>
                </a:solidFill>
                <a:latin typeface="Times New Roman" panose="02020603050405020304" pitchFamily="18" charset="0"/>
                <a:cs typeface="Times New Roman" panose="02020603050405020304" pitchFamily="18" charset="0"/>
              </a:rPr>
              <a:t>ự gia tăng dân số, mặt trái của quá trình công nghiệp hoá, hiện đại hoá, cơ sở hạ tầng yếu kém, lạc hậu, nhận thức của người dân về vấn đề môi trường còn chưa cao</a:t>
            </a:r>
            <a:r>
              <a:rPr lang="en-US" sz="3600" b="1" dirty="0">
                <a:solidFill>
                  <a:srgbClr val="0070C0"/>
                </a:solidFill>
                <a:latin typeface="Times New Roman" panose="02020603050405020304" pitchFamily="18" charset="0"/>
                <a:cs typeface="Times New Roman" panose="02020603050405020304" pitchFamily="18" charset="0"/>
              </a:rPr>
              <a:t>.</a:t>
            </a:r>
            <a:endParaRPr lang="en-US" sz="36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351695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CCB011-DAE2-4373-874A-D63EB77E7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610" y="91440"/>
            <a:ext cx="10527030" cy="6675120"/>
          </a:xfrm>
          <a:prstGeom prst="rect">
            <a:avLst/>
          </a:prstGeom>
        </p:spPr>
      </p:pic>
    </p:spTree>
    <p:extLst>
      <p:ext uri="{BB962C8B-B14F-4D97-AF65-F5344CB8AC3E}">
        <p14:creationId xmlns:p14="http://schemas.microsoft.com/office/powerpoint/2010/main" val="2614881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ước thải xả thẳng ra bãi tắm Sầm Sơ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6641" y="281676"/>
            <a:ext cx="4931742" cy="41919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6641" y="4890376"/>
            <a:ext cx="3533534" cy="1384995"/>
          </a:xfrm>
          <a:prstGeom prst="rect">
            <a:avLst/>
          </a:prstGeom>
          <a:noFill/>
        </p:spPr>
        <p:txBody>
          <a:bodyPr wrap="square" rtlCol="0">
            <a:spAutoFit/>
          </a:bodyPr>
          <a:lstStyle/>
          <a:p>
            <a:pPr algn="just"/>
            <a:r>
              <a:rPr lang="vi-VN" sz="2800" b="1" dirty="0">
                <a:solidFill>
                  <a:srgbClr val="FF0000"/>
                </a:solidFill>
                <a:latin typeface="Times New Roman" panose="02020603050405020304" pitchFamily="18" charset="0"/>
                <a:cs typeface="Times New Roman" panose="02020603050405020304" pitchFamily="18" charset="0"/>
              </a:rPr>
              <a:t>Nước thải đen ngòm xả thẳng ra bãi tắm Sầm Sơn 04/05/2017</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028" name="Picture 4" descr="Ô nhiễm nghiêm trọng ở vụ Formosa Vũng 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0680" y="268684"/>
            <a:ext cx="5696711" cy="43107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4159695" y="4892949"/>
            <a:ext cx="3259618" cy="1384995"/>
          </a:xfrm>
          <a:prstGeom prst="rect">
            <a:avLst/>
          </a:prstGeom>
        </p:spPr>
        <p:txBody>
          <a:bodyPr wrap="square">
            <a:spAutoFit/>
          </a:bodyPr>
          <a:lstStyle/>
          <a:p>
            <a:pPr algn="just"/>
            <a:r>
              <a:rPr lang="en-US" sz="2800" b="1" dirty="0">
                <a:solidFill>
                  <a:srgbClr val="FF00FF"/>
                </a:solidFill>
                <a:latin typeface="Times New Roman" panose="02020603050405020304" pitchFamily="18" charset="0"/>
                <a:cs typeface="Times New Roman" panose="02020603050405020304" pitchFamily="18" charset="0"/>
              </a:rPr>
              <a:t>Ô nhiễm nghiêm trọng ở vụ Formosa Vũng Áng</a:t>
            </a:r>
          </a:p>
        </p:txBody>
      </p:sp>
      <p:sp>
        <p:nvSpPr>
          <p:cNvPr id="6" name="Rectangle 5"/>
          <p:cNvSpPr/>
          <p:nvPr/>
        </p:nvSpPr>
        <p:spPr>
          <a:xfrm>
            <a:off x="7618833" y="4996952"/>
            <a:ext cx="4203712" cy="1384995"/>
          </a:xfrm>
          <a:prstGeom prst="rect">
            <a:avLst/>
          </a:prstGeom>
        </p:spPr>
        <p:txBody>
          <a:bodyPr wrap="square">
            <a:spAutoFit/>
          </a:bodyPr>
          <a:lstStyle/>
          <a:p>
            <a:pPr algn="just"/>
            <a:r>
              <a:rPr lang="vi-VN" sz="2800" b="1" dirty="0">
                <a:solidFill>
                  <a:srgbClr val="0070C0"/>
                </a:solidFill>
                <a:latin typeface="Times New Roman" panose="02020603050405020304" pitchFamily="18" charset="0"/>
                <a:cs typeface="Times New Roman" panose="02020603050405020304" pitchFamily="18" charset="0"/>
              </a:rPr>
              <a:t>Mỗi ngày 2 triệu m3 nước thải công nghiệp xả thẳng ra môi trường</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7" name="Cloud 6">
            <a:extLst>
              <a:ext uri="{FF2B5EF4-FFF2-40B4-BE49-F238E27FC236}">
                <a16:creationId xmlns:a16="http://schemas.microsoft.com/office/drawing/2014/main" id="{CDC1BC1A-3227-4461-BC6B-2129E1F93D2B}"/>
              </a:ext>
            </a:extLst>
          </p:cNvPr>
          <p:cNvSpPr/>
          <p:nvPr/>
        </p:nvSpPr>
        <p:spPr>
          <a:xfrm>
            <a:off x="3513220" y="433137"/>
            <a:ext cx="3572725" cy="1885932"/>
          </a:xfrm>
          <a:prstGeom prst="cloud">
            <a:avLst/>
          </a:prstGeom>
          <a:solidFill>
            <a:srgbClr val="B3E9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Ô NHIỄM NƯỚC VN</a:t>
            </a:r>
          </a:p>
        </p:txBody>
      </p:sp>
    </p:spTree>
    <p:extLst>
      <p:ext uri="{BB962C8B-B14F-4D97-AF65-F5344CB8AC3E}">
        <p14:creationId xmlns:p14="http://schemas.microsoft.com/office/powerpoint/2010/main" val="1631479571"/>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Ribbon 3"/>
          <p:cNvSpPr/>
          <p:nvPr/>
        </p:nvSpPr>
        <p:spPr>
          <a:xfrm>
            <a:off x="2971799" y="324197"/>
            <a:ext cx="5045826" cy="1014153"/>
          </a:xfrm>
          <a:prstGeom prst="ribbon">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B050"/>
                </a:solidFill>
                <a:latin typeface="Times New Roman" panose="02020603050405020304" pitchFamily="18" charset="0"/>
                <a:cs typeface="Times New Roman" panose="02020603050405020304" pitchFamily="18" charset="0"/>
              </a:rPr>
              <a:t>HẬU QUẢ</a:t>
            </a:r>
          </a:p>
        </p:txBody>
      </p:sp>
      <p:sp>
        <p:nvSpPr>
          <p:cNvPr id="5" name="Explosion 1 4"/>
          <p:cNvSpPr/>
          <p:nvPr/>
        </p:nvSpPr>
        <p:spPr>
          <a:xfrm>
            <a:off x="8323948" y="99338"/>
            <a:ext cx="2882024" cy="2478024"/>
          </a:xfrm>
          <a:prstGeom prst="irregularSeal1">
            <a:avLst/>
          </a:prstGeom>
          <a:solidFill>
            <a:srgbClr val="B1E7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00000"/>
                </a:solidFill>
                <a:latin typeface="Times New Roman" panose="02020603050405020304" pitchFamily="18" charset="0"/>
                <a:cs typeface="Times New Roman" panose="02020603050405020304" pitchFamily="18" charset="0"/>
              </a:rPr>
              <a:t>HẠN HÁN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943" y="1234440"/>
            <a:ext cx="4742273" cy="2970878"/>
          </a:xfrm>
          <a:prstGeom prst="rect">
            <a:avLst/>
          </a:prstGeom>
          <a:ln>
            <a:noFill/>
          </a:ln>
          <a:effectLst>
            <a:softEdge rad="112500"/>
          </a:effectLst>
        </p:spPr>
      </p:pic>
      <p:pic>
        <p:nvPicPr>
          <p:cNvPr id="13314" name="Picture 2" descr="100% Đoàn viên, người lao động ủng hộ ít nhất 1 ngày lương phòng chống dịch  Covid-19, ủng hộ thiệt hại do hạn hán - VietinBank Leasing Compa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671" y="4015047"/>
            <a:ext cx="4614545" cy="28429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AutoShape 4" descr="Hạn hán lịch sử ở miền Trung - Báo Quảng Ngãi điện t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22" name="Picture 10" descr="Đắk Lắk: Hạn hán kéo dài, dân bấm bụng cắt lúa non cho bò ăn - Info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6597" y="1883665"/>
            <a:ext cx="5530459" cy="49743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2D67A2-BA8A-4893-9C9E-7032194314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671" y="1338350"/>
            <a:ext cx="5729591" cy="5428210"/>
          </a:xfrm>
          <a:prstGeom prst="rect">
            <a:avLst/>
          </a:prstGeom>
        </p:spPr>
      </p:pic>
    </p:spTree>
    <p:extLst>
      <p:ext uri="{BB962C8B-B14F-4D97-AF65-F5344CB8AC3E}">
        <p14:creationId xmlns:p14="http://schemas.microsoft.com/office/powerpoint/2010/main" val="31558119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n 5"/>
          <p:cNvSpPr/>
          <p:nvPr/>
        </p:nvSpPr>
        <p:spPr>
          <a:xfrm>
            <a:off x="626228" y="3366654"/>
            <a:ext cx="4119508" cy="3343549"/>
          </a:xfrm>
          <a:prstGeom prst="sun">
            <a:avLst>
              <a:gd name="adj" fmla="val 24230"/>
            </a:avLst>
          </a:prstGeom>
          <a:solidFill>
            <a:schemeClr val="accent1">
              <a:lumMod val="20000"/>
              <a:lumOff val="8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B050"/>
                </a:solidFill>
                <a:latin typeface="Times New Roman" panose="02020603050405020304" pitchFamily="18" charset="0"/>
                <a:cs typeface="Times New Roman" panose="02020603050405020304" pitchFamily="18" charset="0"/>
              </a:rPr>
              <a:t>THIÊN TAI</a:t>
            </a:r>
          </a:p>
        </p:txBody>
      </p:sp>
      <p:pic>
        <p:nvPicPr>
          <p:cNvPr id="14342" name="Picture 6" descr="Núi lửa phun trào tại Hawaii sau 600 trận động đất trong 4 ngày - Báo Quảng  Ninh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0432" y="605167"/>
            <a:ext cx="3685032" cy="27614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346" name="Picture 10" descr="Thiên tai năm 2019: Dị thường và khốc liệ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2351" y="3867913"/>
            <a:ext cx="6583681" cy="2706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Hình ảnh lũ lụt miền Trung tháng 10 năm 2020 | Go Vietnam ✓ - YouT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2351" y="502921"/>
            <a:ext cx="6498645" cy="33649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101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Từ vựng tiếng Anh về Thiên tai | Từ vựng tiếng Anh theo chủ đề &amp; hình ản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4620" y="219830"/>
            <a:ext cx="11035630" cy="61283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A39EECC-88BF-4AA6-92AE-BD9C95E68B79}"/>
              </a:ext>
            </a:extLst>
          </p:cNvPr>
          <p:cNvSpPr txBox="1"/>
          <p:nvPr/>
        </p:nvSpPr>
        <p:spPr>
          <a:xfrm>
            <a:off x="959695" y="2933045"/>
            <a:ext cx="145161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đất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505D620-8A8B-40CB-9481-6B38D2435D54}"/>
              </a:ext>
            </a:extLst>
          </p:cNvPr>
          <p:cNvSpPr txBox="1"/>
          <p:nvPr/>
        </p:nvSpPr>
        <p:spPr>
          <a:xfrm>
            <a:off x="3177540" y="2898755"/>
            <a:ext cx="136017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Hạn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hán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2917716-718C-4899-A5A7-F279A3F25177}"/>
              </a:ext>
            </a:extLst>
          </p:cNvPr>
          <p:cNvSpPr txBox="1"/>
          <p:nvPr/>
        </p:nvSpPr>
        <p:spPr>
          <a:xfrm>
            <a:off x="5303945" y="2898755"/>
            <a:ext cx="1360170" cy="461665"/>
          </a:xfrm>
          <a:prstGeom prst="rect">
            <a:avLst/>
          </a:prstGeom>
          <a:no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Lũ</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lụt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3C67C0C-E2F9-4538-9355-10240EC625AB}"/>
              </a:ext>
            </a:extLst>
          </p:cNvPr>
          <p:cNvSpPr txBox="1"/>
          <p:nvPr/>
        </p:nvSpPr>
        <p:spPr>
          <a:xfrm>
            <a:off x="7463790" y="2887325"/>
            <a:ext cx="1280160" cy="461665"/>
          </a:xfrm>
          <a:prstGeom prst="rect">
            <a:avLst/>
          </a:prstGeom>
          <a:no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Sạt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lở</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41988A2-BD53-4734-8587-F13A77A4B3FF}"/>
              </a:ext>
            </a:extLst>
          </p:cNvPr>
          <p:cNvSpPr txBox="1"/>
          <p:nvPr/>
        </p:nvSpPr>
        <p:spPr>
          <a:xfrm>
            <a:off x="9486900" y="2891790"/>
            <a:ext cx="1722545" cy="461665"/>
          </a:xfrm>
          <a:prstGeom prst="rect">
            <a:avLst/>
          </a:prstGeom>
          <a:no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Cháy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rừng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01BFEAF-DB2E-485F-BAD4-C95B854DA79D}"/>
              </a:ext>
            </a:extLst>
          </p:cNvPr>
          <p:cNvSpPr txBox="1"/>
          <p:nvPr/>
        </p:nvSpPr>
        <p:spPr>
          <a:xfrm>
            <a:off x="800505" y="5935742"/>
            <a:ext cx="1769990" cy="461665"/>
          </a:xfrm>
          <a:prstGeom prst="rect">
            <a:avLst/>
          </a:prstGeom>
          <a:no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Sóng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thần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577D954-CACA-47FB-9578-BE9E86D6C2A0}"/>
              </a:ext>
            </a:extLst>
          </p:cNvPr>
          <p:cNvSpPr txBox="1"/>
          <p:nvPr/>
        </p:nvSpPr>
        <p:spPr>
          <a:xfrm>
            <a:off x="3103000" y="5970032"/>
            <a:ext cx="1634490" cy="461665"/>
          </a:xfrm>
          <a:prstGeom prst="rect">
            <a:avLst/>
          </a:prstGeom>
          <a:no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Núi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lửa</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E7CD985-7CB8-4EE9-82C9-B2C7B6DBE6B0}"/>
              </a:ext>
            </a:extLst>
          </p:cNvPr>
          <p:cNvSpPr txBox="1"/>
          <p:nvPr/>
        </p:nvSpPr>
        <p:spPr>
          <a:xfrm>
            <a:off x="5252510" y="5970031"/>
            <a:ext cx="1463040" cy="461665"/>
          </a:xfrm>
          <a:prstGeom prst="rect">
            <a:avLst/>
          </a:prstGeom>
          <a:no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Lốc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xoáy</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64116A8-2F55-457E-85FA-12F076F5C1B9}"/>
              </a:ext>
            </a:extLst>
          </p:cNvPr>
          <p:cNvSpPr txBox="1"/>
          <p:nvPr/>
        </p:nvSpPr>
        <p:spPr>
          <a:xfrm>
            <a:off x="7715250" y="5977890"/>
            <a:ext cx="777240" cy="461665"/>
          </a:xfrm>
          <a:prstGeom prst="rect">
            <a:avLst/>
          </a:prstGeom>
          <a:no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bão</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A5997781-71BC-4E83-9F54-715974ECD2B3}"/>
              </a:ext>
            </a:extLst>
          </p:cNvPr>
          <p:cNvSpPr txBox="1"/>
          <p:nvPr/>
        </p:nvSpPr>
        <p:spPr>
          <a:xfrm>
            <a:off x="9486900" y="5972270"/>
            <a:ext cx="1451610" cy="461665"/>
          </a:xfrm>
          <a:prstGeom prst="rect">
            <a:avLst/>
          </a:prstGeom>
          <a:no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Lở</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tuyết</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1919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0-Point Star 4"/>
          <p:cNvSpPr/>
          <p:nvPr/>
        </p:nvSpPr>
        <p:spPr>
          <a:xfrm>
            <a:off x="802432" y="659422"/>
            <a:ext cx="3043818" cy="2009134"/>
          </a:xfrm>
          <a:prstGeom prst="star10">
            <a:avLst>
              <a:gd name="adj" fmla="val 26498"/>
              <a:gd name="hf" fmla="val 105146"/>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LŨ LỤT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3340354"/>
            <a:ext cx="3096572" cy="317241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4384" y="3340359"/>
            <a:ext cx="4000220" cy="3172410"/>
          </a:xfrm>
          <a:prstGeom prst="rect">
            <a:avLst/>
          </a:prstGeom>
        </p:spPr>
      </p:pic>
      <p:pic>
        <p:nvPicPr>
          <p:cNvPr id="15362" name="Picture 2" descr="Việt Nam ứng phó hiệu quả với biến đổi khí hậu và thiên t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6946" y="3340354"/>
            <a:ext cx="4217438" cy="3172409"/>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Những hình ảnh thiên tai khủng khiếp nhất năm 20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4607" y="482139"/>
            <a:ext cx="6742675" cy="2858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0163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2-Point Star 3"/>
          <p:cNvSpPr/>
          <p:nvPr/>
        </p:nvSpPr>
        <p:spPr>
          <a:xfrm>
            <a:off x="6251511" y="214604"/>
            <a:ext cx="3825550" cy="2015411"/>
          </a:xfrm>
          <a:prstGeom prst="star32">
            <a:avLst>
              <a:gd name="adj" fmla="val 33566"/>
            </a:avLst>
          </a:prstGeom>
          <a:solidFill>
            <a:schemeClr val="accent4">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SÓNG THẦN</a:t>
            </a:r>
          </a:p>
        </p:txBody>
      </p:sp>
      <p:pic>
        <p:nvPicPr>
          <p:cNvPr id="16388" name="Picture 4" descr="Dấu hiệu nhận biết có sóng thần và cách phòng trá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53" y="3271916"/>
            <a:ext cx="4075071" cy="3326221"/>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Thiệt hại từ thảm họa thiên nhiên: Nhật Bản chi hơn 60 tỷ USD tái thiết  khẩn cấp | VTV.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53" y="214605"/>
            <a:ext cx="4075072" cy="3077066"/>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Xót xa với những thảm họa thiên nhiên trong năm qu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6963" y="2062066"/>
            <a:ext cx="3470989" cy="4536070"/>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Những hình ảnh thế giới ấn tượng nhất tuần - Hànộimớ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4511" y="2062065"/>
            <a:ext cx="3532452" cy="4536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9365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kenh14cdn.com/2016/5-146944564466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3185" y="3084657"/>
            <a:ext cx="5039718" cy="34242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kenh14cdn.com/2016/7-14694456446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9280" y="3466408"/>
            <a:ext cx="5555447" cy="3067425"/>
          </a:xfrm>
          <a:prstGeom prst="rect">
            <a:avLst/>
          </a:prstGeom>
          <a:noFill/>
          <a:extLst>
            <a:ext uri="{909E8E84-426E-40DD-AFC4-6F175D3DCCD1}">
              <a14:hiddenFill xmlns:a14="http://schemas.microsoft.com/office/drawing/2010/main">
                <a:solidFill>
                  <a:srgbClr val="FFFFFF"/>
                </a:solidFill>
              </a14:hiddenFill>
            </a:ext>
          </a:extLst>
        </p:spPr>
      </p:pic>
      <p:sp>
        <p:nvSpPr>
          <p:cNvPr id="6" name="Dodecagon 5"/>
          <p:cNvSpPr/>
          <p:nvPr/>
        </p:nvSpPr>
        <p:spPr>
          <a:xfrm>
            <a:off x="270163" y="243695"/>
            <a:ext cx="3532910" cy="2394065"/>
          </a:xfrm>
          <a:prstGeom prst="dodecagon">
            <a:avLst/>
          </a:prstGeom>
          <a:solidFill>
            <a:schemeClr val="tx2">
              <a:lumMod val="10000"/>
              <a:lumOff val="9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B050"/>
                </a:solidFill>
                <a:latin typeface="Times New Roman" panose="02020603050405020304" pitchFamily="18" charset="0"/>
                <a:cs typeface="Times New Roman" panose="02020603050405020304" pitchFamily="18" charset="0"/>
              </a:rPr>
              <a:t>NGHÈO ĐÓI</a:t>
            </a:r>
          </a:p>
          <a:p>
            <a:pPr algn="ctr"/>
            <a:r>
              <a:rPr lang="en-US" sz="3200" b="1" dirty="0">
                <a:solidFill>
                  <a:srgbClr val="00B050"/>
                </a:solidFill>
                <a:latin typeface="Times New Roman" panose="02020603050405020304" pitchFamily="18" charset="0"/>
                <a:cs typeface="Times New Roman" panose="02020603050405020304" pitchFamily="18" charset="0"/>
              </a:rPr>
              <a:t> VÀ </a:t>
            </a:r>
          </a:p>
          <a:p>
            <a:pPr algn="ctr"/>
            <a:r>
              <a:rPr lang="en-US" sz="3200" b="1" dirty="0">
                <a:solidFill>
                  <a:srgbClr val="00B050"/>
                </a:solidFill>
                <a:latin typeface="Times New Roman" panose="02020603050405020304" pitchFamily="18" charset="0"/>
                <a:cs typeface="Times New Roman" panose="02020603050405020304" pitchFamily="18" charset="0"/>
              </a:rPr>
              <a:t>DỊCH BỆNH</a:t>
            </a:r>
          </a:p>
        </p:txBody>
      </p:sp>
      <p:sp>
        <p:nvSpPr>
          <p:cNvPr id="7" name="Rectangle 6">
            <a:extLst>
              <a:ext uri="{FF2B5EF4-FFF2-40B4-BE49-F238E27FC236}">
                <a16:creationId xmlns:a16="http://schemas.microsoft.com/office/drawing/2014/main" id="{F08DD9F8-E790-4B7E-99A6-B69E2330BA03}"/>
              </a:ext>
            </a:extLst>
          </p:cNvPr>
          <p:cNvSpPr/>
          <p:nvPr/>
        </p:nvSpPr>
        <p:spPr>
          <a:xfrm>
            <a:off x="3610568" y="349106"/>
            <a:ext cx="8388927" cy="2800767"/>
          </a:xfrm>
          <a:prstGeom prst="rect">
            <a:avLst/>
          </a:prstGeom>
        </p:spPr>
        <p:txBody>
          <a:bodyPr wrap="square">
            <a:spAutoFit/>
          </a:bodyPr>
          <a:lstStyle/>
          <a:p>
            <a:pPr algn="just"/>
            <a:r>
              <a:rPr lang="en-US" sz="4400" b="1" dirty="0">
                <a:solidFill>
                  <a:srgbClr val="0070C0"/>
                </a:solidFill>
                <a:latin typeface="Times New Roman" panose="02020603050405020304" pitchFamily="18" charset="0"/>
                <a:cs typeface="Times New Roman" panose="02020603050405020304" pitchFamily="18" charset="0"/>
              </a:rPr>
              <a:t>T</a:t>
            </a:r>
            <a:r>
              <a:rPr lang="vi-VN" sz="4400" b="1" dirty="0">
                <a:solidFill>
                  <a:srgbClr val="0070C0"/>
                </a:solidFill>
                <a:latin typeface="Times New Roman" panose="02020603050405020304" pitchFamily="18" charset="0"/>
                <a:cs typeface="Times New Roman" panose="02020603050405020304" pitchFamily="18" charset="0"/>
              </a:rPr>
              <a:t>ỉ lệ người mắc các bệnh cấp và mạn tính liên quan đến ô nhiễm nước như viêm màng kết, tiêu chảy, ung thư… ngày càng tăng</a:t>
            </a:r>
            <a:endParaRPr lang="en-US" sz="4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7939949"/>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Một ngày của nữ công nhân may 17 tuổ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3184" y="461118"/>
            <a:ext cx="3275045" cy="288857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Nhức nhối nạn tảo hôn, hôn nhân cận huyết ở miền núi Thanh Hóa | Xã hội |  Vietnam+ (VietnamPl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8229" y="3349690"/>
            <a:ext cx="3275045" cy="2929812"/>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Không phải lạm phát hay lãi suất, đây mới là rủi ro lớn nhất cho nền kinh  tế Trung Quố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8229" y="461118"/>
            <a:ext cx="3219061" cy="2888572"/>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Trung Quốc cần đưa hơn 30 triệu người thoát nghèo trong 3 năm tới | Thời  Báo Tài Chí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3274" y="3461657"/>
            <a:ext cx="4319074" cy="281784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Trung Quốc vẫn còn nhiều vùng quê tảo hôn - Lăng kính cuộc số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184" y="3349690"/>
            <a:ext cx="3275045" cy="2929812"/>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Chống đói nghèo vì quyền trẻ em | baotintuc.v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07290" y="461118"/>
            <a:ext cx="4313788" cy="3000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7844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8FA0B5-EEE4-917F-3281-1ADE55156543}"/>
              </a:ext>
            </a:extLst>
          </p:cNvPr>
          <p:cNvSpPr>
            <a:spLocks noGrp="1"/>
          </p:cNvSpPr>
          <p:nvPr>
            <p:ph idx="1"/>
          </p:nvPr>
        </p:nvSpPr>
        <p:spPr>
          <a:xfrm>
            <a:off x="341745" y="1253331"/>
            <a:ext cx="11508509" cy="4351338"/>
          </a:xfrm>
        </p:spPr>
        <p:txBody>
          <a:bodyPr>
            <a:normAutofit/>
          </a:bodyPr>
          <a:lstStyle/>
          <a:p>
            <a:pPr algn="just"/>
            <a:r>
              <a:rPr lang="en-US" sz="6000" b="1" dirty="0">
                <a:solidFill>
                  <a:srgbClr val="0070C0"/>
                </a:solidFill>
                <a:latin typeface="Times New Roman" panose="02020603050405020304" pitchFamily="18" charset="0"/>
                <a:cs typeface="Times New Roman" panose="02020603050405020304" pitchFamily="18" charset="0"/>
              </a:rPr>
              <a:t> ĐTC </a:t>
            </a:r>
            <a:r>
              <a:rPr lang="en-US" sz="6000" b="1" dirty="0" err="1">
                <a:solidFill>
                  <a:srgbClr val="0070C0"/>
                </a:solidFill>
                <a:latin typeface="Times New Roman" panose="02020603050405020304" pitchFamily="18" charset="0"/>
                <a:cs typeface="Times New Roman" panose="02020603050405020304" pitchFamily="18" charset="0"/>
              </a:rPr>
              <a:t>kêu</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gọi</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bảo</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vệ</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ngôi</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nhà</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chung</a:t>
            </a:r>
            <a:r>
              <a:rPr lang="en-US" sz="6000" b="1" dirty="0">
                <a:solidFill>
                  <a:srgbClr val="0070C0"/>
                </a:solidFill>
                <a:latin typeface="Times New Roman" panose="02020603050405020304" pitchFamily="18" charset="0"/>
                <a:cs typeface="Times New Roman" panose="02020603050405020304" pitchFamily="18" charset="0"/>
              </a:rPr>
              <a:t> của </a:t>
            </a:r>
            <a:r>
              <a:rPr lang="en-US" sz="6000" b="1" dirty="0" err="1">
                <a:solidFill>
                  <a:srgbClr val="0070C0"/>
                </a:solidFill>
                <a:latin typeface="Times New Roman" panose="02020603050405020304" pitchFamily="18" charset="0"/>
                <a:cs typeface="Times New Roman" panose="02020603050405020304" pitchFamily="18" charset="0"/>
              </a:rPr>
              <a:t>chúng</a:t>
            </a:r>
            <a:r>
              <a:rPr lang="en-US" sz="6000" b="1" dirty="0">
                <a:solidFill>
                  <a:srgbClr val="0070C0"/>
                </a:solidFill>
                <a:latin typeface="Times New Roman" panose="02020603050405020304" pitchFamily="18" charset="0"/>
                <a:cs typeface="Times New Roman" panose="02020603050405020304" pitchFamily="18" charset="0"/>
              </a:rPr>
              <a:t> ta.</a:t>
            </a:r>
          </a:p>
          <a:p>
            <a:pPr algn="just"/>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Thông</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điệp</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được</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công</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bố</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năm</a:t>
            </a:r>
            <a:r>
              <a:rPr lang="en-US" sz="6000" b="1" dirty="0">
                <a:solidFill>
                  <a:srgbClr val="0070C0"/>
                </a:solidFill>
                <a:latin typeface="Times New Roman" panose="02020603050405020304" pitchFamily="18" charset="0"/>
                <a:cs typeface="Times New Roman" panose="02020603050405020304" pitchFamily="18" charset="0"/>
              </a:rPr>
              <a:t> 2015</a:t>
            </a:r>
            <a:endParaRPr lang="en-US" sz="6000" dirty="0">
              <a:solidFill>
                <a:srgbClr val="0070C0"/>
              </a:solidFill>
            </a:endParaRPr>
          </a:p>
        </p:txBody>
      </p:sp>
    </p:spTree>
    <p:extLst>
      <p:ext uri="{BB962C8B-B14F-4D97-AF65-F5344CB8AC3E}">
        <p14:creationId xmlns:p14="http://schemas.microsoft.com/office/powerpoint/2010/main" val="1777238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672710" y="382386"/>
            <a:ext cx="5423290" cy="1828800"/>
          </a:xfrm>
          <a:prstGeom prst="cloudCallout">
            <a:avLst>
              <a:gd name="adj1" fmla="val 36656"/>
              <a:gd name="adj2" fmla="val 95390"/>
            </a:avLst>
          </a:prstGeom>
          <a:solidFill>
            <a:schemeClr val="accent5">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B050"/>
                </a:solidFill>
                <a:latin typeface="Times New Roman" panose="02020603050405020304" pitchFamily="18" charset="0"/>
                <a:cs typeface="Times New Roman" panose="02020603050405020304" pitchFamily="18" charset="0"/>
              </a:rPr>
              <a:t>Trẻ em phải tiếp xúc với rác</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4416" y="3305518"/>
            <a:ext cx="5187148" cy="3301366"/>
          </a:xfrm>
          <a:prstGeom prst="rect">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364" y="3125584"/>
            <a:ext cx="5304046" cy="3364922"/>
          </a:xfrm>
          <a:prstGeom prst="rect">
            <a:avLst/>
          </a:prstGeom>
          <a:ln>
            <a:noFill/>
          </a:ln>
          <a:effectLst>
            <a:softEdge rad="11250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4416" y="183470"/>
            <a:ext cx="5187148" cy="3058492"/>
          </a:xfrm>
          <a:prstGeom prst="rect">
            <a:avLst/>
          </a:prstGeom>
          <a:ln>
            <a:noFill/>
          </a:ln>
          <a:effectLst>
            <a:softEdge rad="112500"/>
          </a:effectLst>
        </p:spPr>
      </p:pic>
    </p:spTree>
    <p:extLst>
      <p:ext uri="{BB962C8B-B14F-4D97-AF65-F5344CB8AC3E}">
        <p14:creationId xmlns:p14="http://schemas.microsoft.com/office/powerpoint/2010/main" val="129110438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2-Point Star 3"/>
          <p:cNvSpPr/>
          <p:nvPr/>
        </p:nvSpPr>
        <p:spPr>
          <a:xfrm>
            <a:off x="359407" y="3635264"/>
            <a:ext cx="4025981" cy="2700221"/>
          </a:xfrm>
          <a:prstGeom prst="star12">
            <a:avLst>
              <a:gd name="adj" fmla="val 29432"/>
            </a:avLst>
          </a:prstGeom>
          <a:solidFill>
            <a:schemeClr val="accent4">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Động đất</a:t>
            </a:r>
          </a:p>
        </p:txBody>
      </p:sp>
      <p:pic>
        <p:nvPicPr>
          <p:cNvPr id="20482" name="Picture 2" descr="Làm gì khi động đ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6" y="244835"/>
            <a:ext cx="5318448" cy="3280702"/>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Những hình ảnh khủng khiếp trong trận động đất mạnh 7,8 độ Richter khiến ít  nhất 246 người chết ở Ecuad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9595" y="244835"/>
            <a:ext cx="5847693" cy="3280702"/>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Số người chết trong vụ động đất ở Mexico tăng lên 248 | baotintuc.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5968" y="3525537"/>
            <a:ext cx="3768429" cy="3103863"/>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Hình ảnh đáng sợ về động đất sớm nay ở Nhật Bả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4398" y="3525537"/>
            <a:ext cx="3602890" cy="3103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625651"/>
      </p:ext>
    </p:extLst>
  </p:cSld>
  <p:clrMapOvr>
    <a:masterClrMapping/>
  </p:clrMapOvr>
  <p:transition spd="slow">
    <p:wheel spokes="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76360" y="297184"/>
            <a:ext cx="7399159" cy="707886"/>
          </a:xfrm>
          <a:prstGeom prst="rect">
            <a:avLst/>
          </a:prstGeom>
          <a:noFill/>
        </p:spPr>
        <p:txBody>
          <a:bodyPr wrap="square" rtlCol="0">
            <a:spAutoFit/>
          </a:bodyPr>
          <a:lstStyle/>
          <a:p>
            <a:r>
              <a:rPr lang="en-US" sz="4000" b="1" dirty="0">
                <a:solidFill>
                  <a:schemeClr val="accent5"/>
                </a:solidFill>
                <a:latin typeface="Times New Roman" panose="02020603050405020304" pitchFamily="18" charset="0"/>
                <a:cs typeface="Times New Roman" panose="02020603050405020304" pitchFamily="18" charset="0"/>
              </a:rPr>
              <a:t>TRÁI ĐẤT ĐÒI CÔNG LÝ</a:t>
            </a:r>
            <a:endParaRPr lang="en-US" sz="4000" dirty="0">
              <a:solidFill>
                <a:schemeClr val="accent5"/>
              </a:solidFill>
              <a:latin typeface="Times New Roman" panose="02020603050405020304" pitchFamily="18" charset="0"/>
              <a:cs typeface="Times New Roman" panose="02020603050405020304" pitchFamily="18" charset="0"/>
            </a:endParaRPr>
          </a:p>
        </p:txBody>
      </p:sp>
      <p:pic>
        <p:nvPicPr>
          <p:cNvPr id="21506" name="Picture 2" descr="Tiết lộ những bí ẩn về Trái Đất khiến bất cứ ai cũng “giật mình” -  KhoaHoc.tv"/>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09675" y="1136505"/>
            <a:ext cx="4532527" cy="4488024"/>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Rác thải nhựa đang “hủy diệt” Trái Đất như thế nào? – ARES"/>
          <p:cNvPicPr>
            <a:picLocks noChangeAspect="1" noChangeArrowheads="1"/>
          </p:cNvPicPr>
          <p:nvPr/>
        </p:nvPicPr>
        <p:blipFill rotWithShape="1">
          <a:blip r:embed="rId3">
            <a:extLst>
              <a:ext uri="{28A0092B-C50C-407E-A947-70E740481C1C}">
                <a14:useLocalDpi xmlns:a14="http://schemas.microsoft.com/office/drawing/2010/main" val="0"/>
              </a:ext>
            </a:extLst>
          </a:blip>
          <a:srcRect l="48205"/>
          <a:stretch/>
        </p:blipFill>
        <p:spPr bwMode="auto">
          <a:xfrm>
            <a:off x="8461014" y="1136505"/>
            <a:ext cx="2560320" cy="4488024"/>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Rác thải nhựa là vấn nạn của ngành du lị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902" y="1109528"/>
            <a:ext cx="3554961" cy="45150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1FAF749-B470-4E0A-9816-6B391B6C5416}"/>
              </a:ext>
            </a:extLst>
          </p:cNvPr>
          <p:cNvSpPr txBox="1"/>
          <p:nvPr/>
        </p:nvSpPr>
        <p:spPr>
          <a:xfrm>
            <a:off x="173990" y="5561326"/>
            <a:ext cx="11637541" cy="1200329"/>
          </a:xfrm>
          <a:prstGeom prst="rect">
            <a:avLst/>
          </a:prstGeom>
          <a:noFill/>
        </p:spPr>
        <p:txBody>
          <a:bodyPr wrap="square" rtlCol="0">
            <a:spAutoFit/>
          </a:bodyPr>
          <a:lstStyle/>
          <a:p>
            <a:r>
              <a:rPr lang="en-US" sz="3600" b="1" dirty="0">
                <a:solidFill>
                  <a:schemeClr val="accent4">
                    <a:lumMod val="75000"/>
                  </a:schemeClr>
                </a:solidFill>
                <a:latin typeface="Times New Roman" panose="02020603050405020304" pitchFamily="18" charset="0"/>
                <a:cs typeface="Times New Roman" panose="02020603050405020304" pitchFamily="18" charset="0"/>
              </a:rPr>
              <a:t>Kêu trách là phản kháng và đòi hỏi chúng ta thay đổi cách sống đối với trái đất (x. Số 53). </a:t>
            </a:r>
          </a:p>
        </p:txBody>
      </p:sp>
    </p:spTree>
    <p:extLst>
      <p:ext uri="{BB962C8B-B14F-4D97-AF65-F5344CB8AC3E}">
        <p14:creationId xmlns:p14="http://schemas.microsoft.com/office/powerpoint/2010/main" val="3420572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90406" y="-3069"/>
            <a:ext cx="6803752" cy="5660968"/>
          </a:xfrm>
        </p:spPr>
        <p:txBody>
          <a:bodyPr>
            <a:noAutofit/>
          </a:bodyPr>
          <a:lstStyle/>
          <a:p>
            <a:pPr marL="0" indent="0" algn="just">
              <a:buNone/>
            </a:pPr>
            <a:endParaRPr lang="en-US" sz="3600" b="1" cap="none" dirty="0">
              <a:solidFill>
                <a:schemeClr val="accent4">
                  <a:lumMod val="75000"/>
                </a:schemeClr>
              </a:solidFill>
              <a:latin typeface="Times New Roman" panose="02020603050405020304" pitchFamily="18" charset="0"/>
              <a:cs typeface="Times New Roman" panose="02020603050405020304" pitchFamily="18" charset="0"/>
            </a:endParaRPr>
          </a:p>
          <a:p>
            <a:pPr marL="0" indent="0" algn="just">
              <a:buNone/>
            </a:pPr>
            <a:r>
              <a:rPr lang="en-US" sz="3600" b="1" cap="none" dirty="0" err="1">
                <a:solidFill>
                  <a:schemeClr val="accent4">
                    <a:lumMod val="75000"/>
                  </a:schemeClr>
                </a:solidFill>
                <a:latin typeface="Times New Roman" panose="02020603050405020304" pitchFamily="18" charset="0"/>
                <a:cs typeface="Times New Roman" panose="02020603050405020304" pitchFamily="18" charset="0"/>
              </a:rPr>
              <a:t>Thông</a:t>
            </a:r>
            <a:r>
              <a:rPr lang="en-US" sz="3600" b="1" cap="none" dirty="0">
                <a:solidFill>
                  <a:schemeClr val="accent4">
                    <a:lumMod val="75000"/>
                  </a:schemeClr>
                </a:solidFill>
                <a:latin typeface="Times New Roman" panose="02020603050405020304" pitchFamily="18" charset="0"/>
                <a:cs typeface="Times New Roman" panose="02020603050405020304" pitchFamily="18" charset="0"/>
              </a:rPr>
              <a:t> điệp </a:t>
            </a:r>
            <a:r>
              <a:rPr lang="en-US" sz="3600" b="1" cap="none" dirty="0" err="1">
                <a:solidFill>
                  <a:schemeClr val="accent4">
                    <a:lumMod val="75000"/>
                  </a:schemeClr>
                </a:solidFill>
                <a:latin typeface="Times New Roman" panose="02020603050405020304" pitchFamily="18" charset="0"/>
                <a:cs typeface="Times New Roman" panose="02020603050405020304" pitchFamily="18" charset="0"/>
              </a:rPr>
              <a:t>laudato</a:t>
            </a:r>
            <a:r>
              <a:rPr lang="en-US" sz="3600" b="1" cap="none" dirty="0">
                <a:solidFill>
                  <a:schemeClr val="accent4">
                    <a:lumMod val="75000"/>
                  </a:schemeClr>
                </a:solidFill>
                <a:latin typeface="Times New Roman" panose="02020603050405020304" pitchFamily="18" charset="0"/>
                <a:cs typeface="Times New Roman" panose="02020603050405020304" pitchFamily="18" charset="0"/>
              </a:rPr>
              <a:t> </a:t>
            </a:r>
            <a:r>
              <a:rPr lang="en-US" sz="3600" b="1" cap="none" dirty="0" err="1">
                <a:solidFill>
                  <a:schemeClr val="accent4">
                    <a:lumMod val="75000"/>
                  </a:schemeClr>
                </a:solidFill>
                <a:latin typeface="Times New Roman" panose="02020603050405020304" pitchFamily="18" charset="0"/>
                <a:cs typeface="Times New Roman" panose="02020603050405020304" pitchFamily="18" charset="0"/>
              </a:rPr>
              <a:t>si</a:t>
            </a:r>
            <a:r>
              <a:rPr lang="en-US" sz="3600" b="1" cap="none" dirty="0">
                <a:solidFill>
                  <a:schemeClr val="accent4">
                    <a:lumMod val="75000"/>
                  </a:schemeClr>
                </a:solidFill>
                <a:latin typeface="Times New Roman" panose="02020603050405020304" pitchFamily="18" charset="0"/>
                <a:cs typeface="Times New Roman" panose="02020603050405020304" pitchFamily="18" charset="0"/>
              </a:rPr>
              <a:t> lên tiếng rằng đã đến lúc chúng ta phải chăm chú lắng nghe trái đất bị hủy hoại đang lên tiếng đòi công </a:t>
            </a:r>
            <a:r>
              <a:rPr lang="en-US" sz="3600" b="1" cap="none" dirty="0" err="1">
                <a:solidFill>
                  <a:schemeClr val="accent4">
                    <a:lumMod val="75000"/>
                  </a:schemeClr>
                </a:solidFill>
                <a:latin typeface="Times New Roman" panose="02020603050405020304" pitchFamily="18" charset="0"/>
                <a:cs typeface="Times New Roman" panose="02020603050405020304" pitchFamily="18" charset="0"/>
              </a:rPr>
              <a:t>lý</a:t>
            </a:r>
            <a:r>
              <a:rPr lang="en-US" sz="3600" b="1" cap="none" dirty="0">
                <a:solidFill>
                  <a:schemeClr val="accent4">
                    <a:lumMod val="75000"/>
                  </a:schemeClr>
                </a:solidFill>
                <a:latin typeface="Times New Roman" panose="02020603050405020304" pitchFamily="18" charset="0"/>
                <a:cs typeface="Times New Roman" panose="02020603050405020304" pitchFamily="18" charset="0"/>
              </a:rPr>
              <a:t>:</a:t>
            </a:r>
            <a:r>
              <a:rPr lang="en-US" sz="3600" b="1" i="1" cap="none" dirty="0">
                <a:solidFill>
                  <a:schemeClr val="accent4">
                    <a:lumMod val="75000"/>
                  </a:schemeClr>
                </a:solidFill>
                <a:latin typeface="Times New Roman" panose="02020603050405020304" pitchFamily="18" charset="0"/>
                <a:cs typeface="Times New Roman" panose="02020603050405020304" pitchFamily="18" charset="0"/>
              </a:rPr>
              <a:t>“chị đất đang kêu </a:t>
            </a:r>
            <a:r>
              <a:rPr lang="en-US" sz="3600" b="1" i="1" cap="none" dirty="0" err="1">
                <a:solidFill>
                  <a:schemeClr val="accent4">
                    <a:lumMod val="75000"/>
                  </a:schemeClr>
                </a:solidFill>
                <a:latin typeface="Times New Roman" panose="02020603050405020304" pitchFamily="18" charset="0"/>
                <a:cs typeface="Times New Roman" panose="02020603050405020304" pitchFamily="18" charset="0"/>
              </a:rPr>
              <a:t>trách</a:t>
            </a:r>
            <a:r>
              <a:rPr lang="en-US" sz="3600" b="1" i="1" cap="none" dirty="0">
                <a:solidFill>
                  <a:schemeClr val="accent4">
                    <a:lumMod val="75000"/>
                  </a:schemeClr>
                </a:solidFill>
                <a:latin typeface="Times New Roman" panose="02020603050405020304" pitchFamily="18" charset="0"/>
                <a:cs typeface="Times New Roman" panose="02020603050405020304" pitchFamily="18" charset="0"/>
              </a:rPr>
              <a:t> </a:t>
            </a:r>
            <a:r>
              <a:rPr lang="en-US" sz="3600" b="1" i="1" cap="none" dirty="0" err="1">
                <a:solidFill>
                  <a:schemeClr val="accent4">
                    <a:lumMod val="75000"/>
                  </a:schemeClr>
                </a:solidFill>
                <a:latin typeface="Times New Roman" panose="02020603050405020304" pitchFamily="18" charset="0"/>
                <a:cs typeface="Times New Roman" panose="02020603050405020304" pitchFamily="18" charset="0"/>
              </a:rPr>
              <a:t>chúng</a:t>
            </a:r>
            <a:r>
              <a:rPr lang="en-US" sz="3600" b="1" i="1" cap="none" dirty="0">
                <a:solidFill>
                  <a:schemeClr val="accent4">
                    <a:lumMod val="75000"/>
                  </a:schemeClr>
                </a:solidFill>
                <a:latin typeface="Times New Roman" panose="02020603050405020304" pitchFamily="18" charset="0"/>
                <a:cs typeface="Times New Roman" panose="02020603050405020304" pitchFamily="18" charset="0"/>
              </a:rPr>
              <a:t> ta đã gây tổn hại cho chị… chị đang bị áp bức và bị hủy hoại nên chị rên siết và quằn quại”.</a:t>
            </a:r>
            <a:r>
              <a:rPr lang="en-US" sz="3600" b="1" dirty="0">
                <a:solidFill>
                  <a:schemeClr val="accent4">
                    <a:lumMod val="75000"/>
                  </a:schemeClr>
                </a:solidFill>
                <a:latin typeface="Times New Roman" panose="02020603050405020304" pitchFamily="18" charset="0"/>
                <a:cs typeface="Times New Roman" panose="02020603050405020304" pitchFamily="18" charset="0"/>
              </a:rPr>
              <a:t> (Số 2). </a:t>
            </a:r>
            <a:endParaRPr lang="en-US" sz="3600" b="1" cap="none"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2" name="AutoShape 2" descr="The EARTH - Earth Song - Bài ca trái đất, khúc ca của sự...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4580" name="Picture 4" descr="https://scontent.fhph1-2.fna.fbcdn.net/v/t1.0-1/13015209_552159721622425_1122136780869843041_n.jpg?_nc_cat=103&amp;_nc_sid=dbb9e7&amp;_nc_ohc=dOhkdqHKPGEAX9N250e&amp;_nc_ht=scontent.fhph1-2.fna&amp;oh=26bba9264a3c010ba8553c7a1046beea&amp;oe=5F73A15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816" y="160339"/>
            <a:ext cx="4761249" cy="3323526"/>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10YEARSCHALLENGE 2009 2019 | Thank You Meme on awwmemes.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476" y="3483865"/>
            <a:ext cx="4770589" cy="2174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68841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725" y="135863"/>
            <a:ext cx="10548382" cy="954251"/>
          </a:xfrm>
        </p:spPr>
        <p:txBody>
          <a:bodyPr>
            <a:noAutofit/>
          </a:bodyPr>
          <a:lstStyle/>
          <a:p>
            <a:r>
              <a:rPr lang="en-US" sz="4000" b="1" dirty="0">
                <a:solidFill>
                  <a:srgbClr val="CC3300"/>
                </a:solidFill>
                <a:latin typeface="Times New Roman" panose="02020603050405020304" pitchFamily="18" charset="0"/>
                <a:cs typeface="Times New Roman" panose="02020603050405020304" pitchFamily="18" charset="0"/>
              </a:rPr>
              <a:t>LÀ KITÔ HỮU, CHÚNG TA PHẢI LÀM GÌ?</a:t>
            </a:r>
            <a:endParaRPr lang="en-US" sz="4000" dirty="0">
              <a:solidFill>
                <a:srgbClr val="CC3300"/>
              </a:solidFill>
              <a:latin typeface="Times New Roman" panose="02020603050405020304" pitchFamily="18" charset="0"/>
              <a:cs typeface="Times New Roman" panose="02020603050405020304" pitchFamily="18" charset="0"/>
            </a:endParaRPr>
          </a:p>
        </p:txBody>
      </p:sp>
      <p:pic>
        <p:nvPicPr>
          <p:cNvPr id="4098" name="Picture 2" descr="Bải 5a: Thông điệp Laudato Si’ - Chương V: Đường hướng tiếp cận và hành động (163-20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8450" y="1272480"/>
            <a:ext cx="5673437" cy="51923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61887" y="1754773"/>
            <a:ext cx="5843017" cy="3970318"/>
          </a:xfrm>
          <a:prstGeom prst="rect">
            <a:avLst/>
          </a:prstGeom>
          <a:noFill/>
        </p:spPr>
        <p:txBody>
          <a:bodyPr wrap="square" rtlCol="0">
            <a:spAutoFit/>
          </a:bodyPr>
          <a:lstStyle/>
          <a:p>
            <a:pPr marL="285750" indent="-285750" algn="just">
              <a:buFontTx/>
              <a:buChar char="-"/>
            </a:pPr>
            <a:r>
              <a:rPr lang="en-US" sz="3600" b="1" dirty="0" err="1">
                <a:solidFill>
                  <a:srgbClr val="FF00FF"/>
                </a:solidFill>
                <a:latin typeface="Times New Roman" panose="02020603050405020304" pitchFamily="18" charset="0"/>
                <a:cs typeface="Times New Roman" panose="02020603050405020304" pitchFamily="18" charset="0"/>
              </a:rPr>
              <a:t>Buộc</a:t>
            </a:r>
            <a:r>
              <a:rPr lang="en-US" sz="3600" b="1" dirty="0">
                <a:solidFill>
                  <a:srgbClr val="FF00FF"/>
                </a:solidFill>
                <a:latin typeface="Times New Roman" panose="02020603050405020304" pitchFamily="18" charset="0"/>
                <a:cs typeface="Times New Roman" panose="02020603050405020304" pitchFamily="18" charset="0"/>
              </a:rPr>
              <a:t> mỗi người chúng ta phải chăm sóc ngôi nhà chung của </a:t>
            </a:r>
            <a:r>
              <a:rPr lang="en-US" sz="3600" b="1" dirty="0" err="1">
                <a:solidFill>
                  <a:srgbClr val="FF00FF"/>
                </a:solidFill>
                <a:latin typeface="Times New Roman" panose="02020603050405020304" pitchFamily="18" charset="0"/>
                <a:cs typeface="Times New Roman" panose="02020603050405020304" pitchFamily="18" charset="0"/>
              </a:rPr>
              <a:t>chúng</a:t>
            </a:r>
            <a:r>
              <a:rPr lang="en-US" sz="3600" b="1" dirty="0">
                <a:solidFill>
                  <a:srgbClr val="FF00FF"/>
                </a:solidFill>
                <a:latin typeface="Times New Roman" panose="02020603050405020304" pitchFamily="18" charset="0"/>
                <a:cs typeface="Times New Roman" panose="02020603050405020304" pitchFamily="18" charset="0"/>
              </a:rPr>
              <a:t> ta,</a:t>
            </a:r>
            <a:r>
              <a:rPr lang="en-US" sz="3600" b="1" dirty="0">
                <a:solidFill>
                  <a:schemeClr val="accent5">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75000"/>
                  </a:schemeClr>
                </a:solidFill>
                <a:latin typeface="Times New Roman" panose="02020603050405020304" pitchFamily="18" charset="0"/>
                <a:cs typeface="Times New Roman" panose="02020603050405020304" pitchFamily="18" charset="0"/>
              </a:rPr>
              <a:t>không</a:t>
            </a:r>
            <a:r>
              <a:rPr lang="en-US" sz="3600" b="1" dirty="0">
                <a:solidFill>
                  <a:schemeClr val="accent5">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75000"/>
                  </a:schemeClr>
                </a:solidFill>
                <a:latin typeface="Times New Roman" panose="02020603050405020304" pitchFamily="18" charset="0"/>
                <a:cs typeface="Times New Roman" panose="02020603050405020304" pitchFamily="18" charset="0"/>
              </a:rPr>
              <a:t>vứt</a:t>
            </a:r>
            <a:r>
              <a:rPr lang="en-US" sz="3600" b="1" dirty="0">
                <a:solidFill>
                  <a:schemeClr val="accent5">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75000"/>
                  </a:schemeClr>
                </a:solidFill>
                <a:latin typeface="Times New Roman" panose="02020603050405020304" pitchFamily="18" charset="0"/>
                <a:cs typeface="Times New Roman" panose="02020603050405020304" pitchFamily="18" charset="0"/>
              </a:rPr>
              <a:t>rác</a:t>
            </a:r>
            <a:r>
              <a:rPr lang="en-US" sz="3600" b="1" dirty="0">
                <a:solidFill>
                  <a:schemeClr val="accent5">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75000"/>
                  </a:schemeClr>
                </a:solidFill>
                <a:latin typeface="Times New Roman" panose="02020603050405020304" pitchFamily="18" charset="0"/>
                <a:cs typeface="Times New Roman" panose="02020603050405020304" pitchFamily="18" charset="0"/>
              </a:rPr>
              <a:t>xả</a:t>
            </a:r>
            <a:r>
              <a:rPr lang="en-US" sz="3600" b="1" dirty="0">
                <a:solidFill>
                  <a:schemeClr val="accent5">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75000"/>
                  </a:schemeClr>
                </a:solidFill>
                <a:latin typeface="Times New Roman" panose="02020603050405020304" pitchFamily="18" charset="0"/>
                <a:cs typeface="Times New Roman" panose="02020603050405020304" pitchFamily="18" charset="0"/>
              </a:rPr>
              <a:t>thải</a:t>
            </a:r>
            <a:r>
              <a:rPr lang="en-US" sz="3600" b="1" dirty="0">
                <a:solidFill>
                  <a:schemeClr val="accent5">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75000"/>
                  </a:schemeClr>
                </a:solidFill>
                <a:latin typeface="Times New Roman" panose="02020603050405020304" pitchFamily="18" charset="0"/>
                <a:cs typeface="Times New Roman" panose="02020603050405020304" pitchFamily="18" charset="0"/>
              </a:rPr>
              <a:t>bừa</a:t>
            </a:r>
            <a:r>
              <a:rPr lang="en-US" sz="3600" b="1" dirty="0">
                <a:solidFill>
                  <a:schemeClr val="accent5">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75000"/>
                  </a:schemeClr>
                </a:solidFill>
                <a:latin typeface="Times New Roman" panose="02020603050405020304" pitchFamily="18" charset="0"/>
                <a:cs typeface="Times New Roman" panose="02020603050405020304" pitchFamily="18" charset="0"/>
              </a:rPr>
              <a:t>bãi</a:t>
            </a:r>
            <a:r>
              <a:rPr lang="en-US" sz="3600" b="1" dirty="0">
                <a:solidFill>
                  <a:schemeClr val="accent5">
                    <a:lumMod val="75000"/>
                  </a:schemeClr>
                </a:solidFill>
                <a:latin typeface="Times New Roman" panose="02020603050405020304" pitchFamily="18" charset="0"/>
                <a:cs typeface="Times New Roman" panose="02020603050405020304" pitchFamily="18" charset="0"/>
              </a:rPr>
              <a:t>.</a:t>
            </a:r>
            <a:endParaRPr lang="en-US" sz="3600" b="1" dirty="0">
              <a:solidFill>
                <a:srgbClr val="FF00FF"/>
              </a:solidFill>
              <a:latin typeface="Times New Roman" panose="02020603050405020304" pitchFamily="18" charset="0"/>
              <a:cs typeface="Times New Roman" panose="02020603050405020304" pitchFamily="18" charset="0"/>
            </a:endParaRPr>
          </a:p>
          <a:p>
            <a:pPr marL="285750" indent="-285750" algn="just">
              <a:buFontTx/>
              <a:buChar char="-"/>
            </a:pPr>
            <a:r>
              <a:rPr lang="en-US" sz="3600" b="1" dirty="0" err="1">
                <a:solidFill>
                  <a:srgbClr val="FF00FF"/>
                </a:solidFill>
                <a:latin typeface="Times New Roman" panose="02020603050405020304" pitchFamily="18" charset="0"/>
                <a:cs typeface="Times New Roman" panose="02020603050405020304" pitchFamily="18" charset="0"/>
              </a:rPr>
              <a:t>Tránh</a:t>
            </a:r>
            <a:r>
              <a:rPr lang="en-US" sz="3600" b="1" dirty="0">
                <a:solidFill>
                  <a:srgbClr val="FF00FF"/>
                </a:solidFill>
                <a:latin typeface="Times New Roman" panose="02020603050405020304" pitchFamily="18" charset="0"/>
                <a:cs typeface="Times New Roman" panose="02020603050405020304" pitchFamily="18" charset="0"/>
              </a:rPr>
              <a:t> xa thái độ vô tâm, để họ yêu mến những thiện ích chung.</a:t>
            </a:r>
            <a:endParaRPr lang="en-US" sz="3600" dirty="0">
              <a:solidFill>
                <a:srgbClr val="FF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34534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4632" y="704088"/>
            <a:ext cx="3867912" cy="5262979"/>
          </a:xfrm>
          <a:prstGeom prst="rect">
            <a:avLst/>
          </a:prstGeom>
          <a:noFill/>
        </p:spPr>
        <p:txBody>
          <a:bodyPr wrap="square" rtlCol="0">
            <a:spAutoFit/>
          </a:bodyPr>
          <a:lstStyle/>
          <a:p>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Không</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sản</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xuất</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và</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buôn</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bán</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thực</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phẩm</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bẩn</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cho</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người</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khác</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chỉ</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vì</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lợi</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ích</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kinh</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tế</a:t>
            </a:r>
            <a:r>
              <a:rPr lang="en-US" sz="4800" b="1" dirty="0">
                <a:solidFill>
                  <a:srgbClr val="7030A0"/>
                </a:solidFill>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2544" y="329184"/>
            <a:ext cx="7351776" cy="629107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330629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5648" y="279844"/>
            <a:ext cx="3429000" cy="3046988"/>
          </a:xfrm>
          <a:prstGeom prst="rect">
            <a:avLst/>
          </a:prstGeom>
          <a:noFill/>
        </p:spPr>
        <p:txBody>
          <a:bodyPr wrap="square" rtlCol="0">
            <a:spAutoFit/>
          </a:bodyPr>
          <a:lstStyle/>
          <a:p>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Không</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chặt</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cây</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xanh</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đốt</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phá</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rừng</a:t>
            </a:r>
            <a:r>
              <a:rPr lang="en-US" sz="4800" b="1" dirty="0">
                <a:solidFill>
                  <a:srgbClr val="7030A0"/>
                </a:solidFill>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9006" y="3585400"/>
            <a:ext cx="5650993" cy="311467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9005" y="279844"/>
            <a:ext cx="5638800" cy="330555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966" y="3585400"/>
            <a:ext cx="5281041" cy="3114675"/>
          </a:xfrm>
          <a:prstGeom prst="rect">
            <a:avLst/>
          </a:prstGeom>
        </p:spPr>
      </p:pic>
    </p:spTree>
    <p:extLst>
      <p:ext uri="{BB962C8B-B14F-4D97-AF65-F5344CB8AC3E}">
        <p14:creationId xmlns:p14="http://schemas.microsoft.com/office/powerpoint/2010/main" val="14553105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4048" y="244793"/>
            <a:ext cx="3093339" cy="6186309"/>
          </a:xfrm>
          <a:prstGeom prst="rect">
            <a:avLst/>
          </a:prstGeom>
          <a:noFill/>
        </p:spPr>
        <p:txBody>
          <a:bodyPr wrap="square" rtlCol="0">
            <a:spAutoFit/>
          </a:bodyPr>
          <a:lstStyle/>
          <a:p>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Không</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đánh</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bắt</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chim</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cá</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bằng</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những</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phương</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tiện</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hủy</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diệt</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hàng</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loạt</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các</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loài</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vật</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khác</a:t>
            </a:r>
            <a:r>
              <a:rPr lang="en-US" sz="4400" b="1" dirty="0">
                <a:solidFill>
                  <a:srgbClr val="7030A0"/>
                </a:solidFill>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552" y="3458920"/>
            <a:ext cx="4614606" cy="2812162"/>
          </a:xfrm>
          <a:prstGeom prst="rect">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1544" y="3399484"/>
            <a:ext cx="4130802" cy="2752725"/>
          </a:xfrm>
          <a:prstGeom prst="rect">
            <a:avLst/>
          </a:prstGeom>
          <a:ln>
            <a:noFill/>
          </a:ln>
          <a:effectLst>
            <a:softEdge rad="11250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1930" y="416826"/>
            <a:ext cx="7223760" cy="3101530"/>
          </a:xfrm>
          <a:prstGeom prst="rect">
            <a:avLst/>
          </a:prstGeom>
          <a:ln>
            <a:noFill/>
          </a:ln>
          <a:effectLst>
            <a:softEdge rad="112500"/>
          </a:effectLst>
        </p:spPr>
      </p:pic>
    </p:spTree>
    <p:extLst>
      <p:ext uri="{BB962C8B-B14F-4D97-AF65-F5344CB8AC3E}">
        <p14:creationId xmlns:p14="http://schemas.microsoft.com/office/powerpoint/2010/main" val="42183556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7240" y="225071"/>
            <a:ext cx="5111496" cy="2800767"/>
          </a:xfrm>
          <a:prstGeom prst="rect">
            <a:avLst/>
          </a:prstGeom>
          <a:noFill/>
        </p:spPr>
        <p:txBody>
          <a:bodyPr wrap="square" rtlCol="0">
            <a:spAutoFit/>
          </a:bodyPr>
          <a:lstStyle/>
          <a:p>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Giáo</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dục</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và</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giúp</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người</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khác</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cũng</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biết</a:t>
            </a:r>
            <a:r>
              <a:rPr lang="en-US" sz="4400" b="1" dirty="0">
                <a:solidFill>
                  <a:srgbClr val="7030A0"/>
                </a:solidFill>
                <a:latin typeface="Times New Roman" panose="02020603050405020304" pitchFamily="18" charset="0"/>
                <a:cs typeface="Times New Roman" panose="02020603050405020304" pitchFamily="18" charset="0"/>
              </a:rPr>
              <a:t> ý </a:t>
            </a:r>
            <a:r>
              <a:rPr lang="en-US" sz="4400" b="1" dirty="0" err="1">
                <a:solidFill>
                  <a:srgbClr val="7030A0"/>
                </a:solidFill>
                <a:latin typeface="Times New Roman" panose="02020603050405020304" pitchFamily="18" charset="0"/>
                <a:cs typeface="Times New Roman" panose="02020603050405020304" pitchFamily="18" charset="0"/>
              </a:rPr>
              <a:t>thức</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bảo</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vệ</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môi</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trường</a:t>
            </a:r>
            <a:r>
              <a:rPr lang="en-US" sz="4400" b="1" dirty="0">
                <a:solidFill>
                  <a:srgbClr val="7030A0"/>
                </a:solidFill>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8736" y="225071"/>
            <a:ext cx="5328285" cy="284797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484" y="3298117"/>
            <a:ext cx="5369052" cy="327889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506" y="3282696"/>
            <a:ext cx="5063871" cy="3294316"/>
          </a:xfrm>
          <a:prstGeom prst="rect">
            <a:avLst/>
          </a:prstGeom>
        </p:spPr>
      </p:pic>
    </p:spTree>
    <p:extLst>
      <p:ext uri="{BB962C8B-B14F-4D97-AF65-F5344CB8AC3E}">
        <p14:creationId xmlns:p14="http://schemas.microsoft.com/office/powerpoint/2010/main" val="23578481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0" y="1066800"/>
            <a:ext cx="6725920" cy="4593336"/>
          </a:xfrm>
        </p:spPr>
        <p:txBody>
          <a:bodyPr>
            <a:noAutofit/>
          </a:bodyPr>
          <a:lstStyle/>
          <a:p>
            <a:pPr marL="0" indent="0" algn="just">
              <a:buNone/>
            </a:pPr>
            <a:r>
              <a:rPr lang="en-US" sz="4400" b="1" cap="none" dirty="0">
                <a:solidFill>
                  <a:schemeClr val="accent6">
                    <a:lumMod val="50000"/>
                  </a:schemeClr>
                </a:solidFill>
                <a:latin typeface="Times New Roman" panose="02020603050405020304" pitchFamily="18" charset="0"/>
                <a:cs typeface="Times New Roman" panose="02020603050405020304" pitchFamily="18" charset="0"/>
              </a:rPr>
              <a:t>Công lý đòi buộc người tín hữu chúng ta quan tâm tới việc giáo dục về sinh thái ở gia đình, qua truyền thông, trong các bài giáo lý </a:t>
            </a:r>
            <a:r>
              <a:rPr lang="en-US" sz="4400" cap="none" dirty="0">
                <a:solidFill>
                  <a:schemeClr val="accent6">
                    <a:lumMod val="50000"/>
                  </a:schemeClr>
                </a:solidFill>
                <a:latin typeface="Times New Roman" panose="02020603050405020304" pitchFamily="18" charset="0"/>
                <a:cs typeface="Times New Roman" panose="02020603050405020304" pitchFamily="18" charset="0"/>
              </a:rPr>
              <a:t>(x.Số 213). </a:t>
            </a:r>
          </a:p>
        </p:txBody>
      </p:sp>
      <p:pic>
        <p:nvPicPr>
          <p:cNvPr id="7170" name="Picture 2" descr="Tổng hợp hình ảnh bảo vệ môi trường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752" y="749808"/>
            <a:ext cx="4754880" cy="4910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194850"/>
      </p:ext>
    </p:extLst>
  </p:cSld>
  <p:clrMapOvr>
    <a:masterClrMapping/>
  </p:clrMapOvr>
  <p:transition spd="slow">
    <p:wheel spokes="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6BF12F-FE8C-4074-932C-06D4C3F96034}"/>
              </a:ext>
            </a:extLst>
          </p:cNvPr>
          <p:cNvSpPr txBox="1"/>
          <p:nvPr/>
        </p:nvSpPr>
        <p:spPr>
          <a:xfrm>
            <a:off x="499386" y="1015385"/>
            <a:ext cx="11519554" cy="5047536"/>
          </a:xfrm>
          <a:prstGeom prst="rect">
            <a:avLst/>
          </a:prstGeom>
          <a:noFill/>
        </p:spPr>
        <p:txBody>
          <a:bodyPr wrap="square" rtlCol="0">
            <a:spAutoFit/>
          </a:bodyPr>
          <a:lstStyle/>
          <a:p>
            <a:pPr algn="just"/>
            <a:r>
              <a:rPr lang="en-US" sz="4400" b="1" dirty="0" err="1">
                <a:solidFill>
                  <a:srgbClr val="002060"/>
                </a:solidFill>
                <a:latin typeface="Times New Roman" panose="02020603050405020304" pitchFamily="18" charset="0"/>
                <a:cs typeface="Times New Roman" panose="02020603050405020304" pitchFamily="18" charset="0"/>
              </a:rPr>
              <a:t>Chiến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dịch</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toàn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cầu</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của</a:t>
            </a:r>
            <a:r>
              <a:rPr lang="en-US" sz="4400" b="1" dirty="0">
                <a:solidFill>
                  <a:srgbClr val="002060"/>
                </a:solidFill>
                <a:latin typeface="Times New Roman" panose="02020603050405020304" pitchFamily="18" charset="0"/>
                <a:cs typeface="Times New Roman" panose="02020603050405020304" pitchFamily="18" charset="0"/>
              </a:rPr>
              <a:t> Caritas </a:t>
            </a:r>
            <a:r>
              <a:rPr lang="en-US" sz="4400" b="1" dirty="0" err="1">
                <a:solidFill>
                  <a:srgbClr val="002060"/>
                </a:solidFill>
                <a:latin typeface="Times New Roman" panose="02020603050405020304" pitchFamily="18" charset="0"/>
                <a:cs typeface="Times New Roman" panose="02020603050405020304" pitchFamily="18" charset="0"/>
              </a:rPr>
              <a:t>Quốc</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tế</a:t>
            </a:r>
            <a:r>
              <a:rPr lang="en-US" sz="4400" b="1" dirty="0">
                <a:solidFill>
                  <a:srgbClr val="002060"/>
                </a:solidFill>
                <a:latin typeface="Times New Roman" panose="02020603050405020304" pitchFamily="18" charset="0"/>
                <a:cs typeface="Times New Roman" panose="02020603050405020304" pitchFamily="18" charset="0"/>
              </a:rPr>
              <a:t>:</a:t>
            </a:r>
          </a:p>
          <a:p>
            <a:pPr algn="just">
              <a:spcBef>
                <a:spcPts val="600"/>
              </a:spcBef>
              <a:spcAft>
                <a:spcPts val="600"/>
              </a:spcAft>
            </a:pPr>
            <a:r>
              <a:rPr lang="en-US" sz="4800" b="1" dirty="0">
                <a:solidFill>
                  <a:srgbClr val="C00000"/>
                </a:solidFill>
                <a:latin typeface="Times New Roman" panose="02020603050405020304" pitchFamily="18" charset="0"/>
                <a:cs typeface="Times New Roman" panose="02020603050405020304" pitchFamily="18" charset="0"/>
              </a:rPr>
              <a:t>“Together We = </a:t>
            </a:r>
            <a:r>
              <a:rPr lang="en-US" sz="4800" b="1" dirty="0" err="1">
                <a:solidFill>
                  <a:srgbClr val="C00000"/>
                </a:solidFill>
                <a:latin typeface="Times New Roman" panose="02020603050405020304" pitchFamily="18" charset="0"/>
                <a:cs typeface="Times New Roman" panose="02020603050405020304" pitchFamily="18" charset="0"/>
              </a:rPr>
              <a:t>Chúng</a:t>
            </a:r>
            <a:r>
              <a:rPr lang="en-US" sz="4800" b="1" dirty="0">
                <a:solidFill>
                  <a:srgbClr val="C00000"/>
                </a:solidFill>
                <a:latin typeface="Times New Roman" panose="02020603050405020304" pitchFamily="18" charset="0"/>
                <a:cs typeface="Times New Roman" panose="02020603050405020304" pitchFamily="18" charset="0"/>
              </a:rPr>
              <a:t> ta </a:t>
            </a:r>
            <a:r>
              <a:rPr lang="en-US" sz="4800" b="1" dirty="0" err="1">
                <a:solidFill>
                  <a:srgbClr val="C00000"/>
                </a:solidFill>
                <a:latin typeface="Times New Roman" panose="02020603050405020304" pitchFamily="18" charset="0"/>
                <a:cs typeface="Times New Roman" panose="02020603050405020304" pitchFamily="18" charset="0"/>
              </a:rPr>
              <a:t>cùng</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nhau</a:t>
            </a:r>
            <a:r>
              <a:rPr lang="en-US" sz="4800" b="1" dirty="0">
                <a:solidFill>
                  <a:srgbClr val="C00000"/>
                </a:solidFill>
                <a:latin typeface="Times New Roman" panose="02020603050405020304" pitchFamily="18" charset="0"/>
                <a:cs typeface="Times New Roman" panose="02020603050405020304" pitchFamily="18" charset="0"/>
              </a:rPr>
              <a:t>”</a:t>
            </a:r>
            <a:r>
              <a:rPr lang="en-US" sz="4400" b="1" dirty="0">
                <a:solidFill>
                  <a:srgbClr val="0070C0"/>
                </a:solidFill>
                <a:latin typeface="Times New Roman" panose="02020603050405020304" pitchFamily="18" charset="0"/>
                <a:cs typeface="Times New Roman" panose="02020603050405020304" pitchFamily="18" charset="0"/>
              </a:rPr>
              <a:t> (2021-2024) </a:t>
            </a:r>
          </a:p>
          <a:p>
            <a:pPr algn="just"/>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Với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khẩu</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hiệu</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Hành</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động</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hôm</a:t>
            </a:r>
            <a:r>
              <a:rPr lang="en-US" sz="4400" b="1" dirty="0">
                <a:solidFill>
                  <a:srgbClr val="0070C0"/>
                </a:solidFill>
                <a:latin typeface="Times New Roman" panose="02020603050405020304" pitchFamily="18" charset="0"/>
                <a:cs typeface="Times New Roman" panose="02020603050405020304" pitchFamily="18" charset="0"/>
              </a:rPr>
              <a:t> nay </a:t>
            </a:r>
            <a:r>
              <a:rPr lang="en-US" sz="4400" b="1" dirty="0" err="1">
                <a:solidFill>
                  <a:srgbClr val="0070C0"/>
                </a:solidFill>
                <a:latin typeface="Times New Roman" panose="02020603050405020304" pitchFamily="18" charset="0"/>
                <a:cs typeface="Times New Roman" panose="02020603050405020304" pitchFamily="18" charset="0"/>
              </a:rPr>
              <a:t>cho</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một</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ngày</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mai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tươi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đẹp</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hơn</a:t>
            </a:r>
            <a:r>
              <a:rPr lang="en-US" sz="4400" b="1" dirty="0">
                <a:solidFill>
                  <a:srgbClr val="0070C0"/>
                </a:solidFill>
                <a:latin typeface="Times New Roman" panose="02020603050405020304" pitchFamily="18" charset="0"/>
                <a:cs typeface="Times New Roman" panose="02020603050405020304" pitchFamily="18" charset="0"/>
              </a:rPr>
              <a:t>”</a:t>
            </a:r>
          </a:p>
          <a:p>
            <a:pPr algn="just"/>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Kêu</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gọi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hành</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động</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xây</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dựng</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một</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cộng</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đồng</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chăm</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sóc</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Ngôi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nhà</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chung</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và</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người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nghèo</a:t>
            </a:r>
            <a:r>
              <a:rPr lang="en-US" sz="44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90787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34841" y="104648"/>
            <a:ext cx="7482197" cy="5934503"/>
          </a:xfrm>
        </p:spPr>
        <p:txBody>
          <a:bodyPr>
            <a:noAutofit/>
          </a:bodyPr>
          <a:lstStyle/>
          <a:p>
            <a:pPr marL="0" indent="0" algn="just">
              <a:buNone/>
            </a:pPr>
            <a:r>
              <a:rPr lang="en-US" sz="4000" b="1" cap="none" dirty="0">
                <a:solidFill>
                  <a:srgbClr val="C00000"/>
                </a:solidFill>
                <a:latin typeface="Times New Roman" panose="02020603050405020304" pitchFamily="18" charset="0"/>
                <a:cs typeface="Times New Roman" panose="02020603050405020304" pitchFamily="18" charset="0"/>
              </a:rPr>
              <a:t>Chúng ta càng phải quan tâm, bảo vệ, chăm sóc và làm cho thế giới mỗi ngày mỗi đẹp hơn, đáng sống </a:t>
            </a:r>
            <a:r>
              <a:rPr lang="en-US" sz="4000" b="1" cap="none" dirty="0" err="1">
                <a:solidFill>
                  <a:srgbClr val="C00000"/>
                </a:solidFill>
                <a:latin typeface="Times New Roman" panose="02020603050405020304" pitchFamily="18" charset="0"/>
                <a:cs typeface="Times New Roman" panose="02020603050405020304" pitchFamily="18" charset="0"/>
              </a:rPr>
              <a:t>hơn</a:t>
            </a:r>
            <a:r>
              <a:rPr lang="en-US" sz="4000" b="1" cap="none" dirty="0">
                <a:solidFill>
                  <a:srgbClr val="C00000"/>
                </a:solidFill>
                <a:latin typeface="Times New Roman" panose="02020603050405020304" pitchFamily="18" charset="0"/>
                <a:cs typeface="Times New Roman" panose="02020603050405020304" pitchFamily="18" charset="0"/>
              </a:rPr>
              <a:t> </a:t>
            </a:r>
            <a:r>
              <a:rPr lang="en-US" sz="4000" b="1" cap="none" dirty="0" err="1">
                <a:solidFill>
                  <a:srgbClr val="C00000"/>
                </a:solidFill>
                <a:latin typeface="Times New Roman" panose="02020603050405020304" pitchFamily="18" charset="0"/>
                <a:cs typeface="Times New Roman" panose="02020603050405020304" pitchFamily="18" charset="0"/>
              </a:rPr>
              <a:t>đó</a:t>
            </a:r>
            <a:r>
              <a:rPr lang="en-US" sz="4000" b="1" cap="none" dirty="0">
                <a:solidFill>
                  <a:srgbClr val="C00000"/>
                </a:solidFill>
                <a:latin typeface="Times New Roman" panose="02020603050405020304" pitchFamily="18" charset="0"/>
                <a:cs typeface="Times New Roman" panose="02020603050405020304" pitchFamily="18" charset="0"/>
              </a:rPr>
              <a:t> là trách nhiệm mà TC đã trao cho chúng ta.</a:t>
            </a:r>
          </a:p>
          <a:p>
            <a:pPr marL="0" indent="0" algn="just">
              <a:buNone/>
            </a:pPr>
            <a:r>
              <a:rPr lang="en-US" sz="4000" b="1" dirty="0" err="1">
                <a:latin typeface="Times New Roman" panose="02020603050405020304" pitchFamily="18" charset="0"/>
                <a:cs typeface="Times New Roman" panose="02020603050405020304" pitchFamily="18" charset="0"/>
              </a:rPr>
              <a:t>Công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lý</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đòi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buộc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người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hữu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chúng</a:t>
            </a:r>
            <a:r>
              <a:rPr lang="en-US" sz="4000" b="1" dirty="0">
                <a:latin typeface="Times New Roman" panose="02020603050405020304" pitchFamily="18" charset="0"/>
                <a:cs typeface="Times New Roman" panose="02020603050405020304" pitchFamily="18" charset="0"/>
              </a:rPr>
              <a:t> ta </a:t>
            </a:r>
            <a:r>
              <a:rPr lang="en-US" sz="4000" b="1" dirty="0" err="1">
                <a:latin typeface="Times New Roman" panose="02020603050405020304" pitchFamily="18" charset="0"/>
                <a:cs typeface="Times New Roman" panose="02020603050405020304" pitchFamily="18" charset="0"/>
              </a:rPr>
              <a:t>quan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tâm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tới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việc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giáo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dục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sinh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thái</a:t>
            </a:r>
            <a:r>
              <a:rPr lang="en-US" sz="4000" b="1" dirty="0">
                <a:latin typeface="Times New Roman" panose="02020603050405020304" pitchFamily="18" charset="0"/>
                <a:cs typeface="Times New Roman" panose="02020603050405020304" pitchFamily="18" charset="0"/>
              </a:rPr>
              <a:t> ở </a:t>
            </a:r>
            <a:r>
              <a:rPr lang="en-US" sz="4000" b="1" dirty="0" err="1">
                <a:latin typeface="Times New Roman" panose="02020603050405020304" pitchFamily="18" charset="0"/>
                <a:cs typeface="Times New Roman" panose="02020603050405020304" pitchFamily="18" charset="0"/>
              </a:rPr>
              <a:t>gia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đình</a:t>
            </a:r>
            <a:r>
              <a:rPr lang="en-US" sz="4000" b="1" dirty="0">
                <a:latin typeface="Times New Roman" panose="02020603050405020304" pitchFamily="18" charset="0"/>
                <a:cs typeface="Times New Roman" panose="02020603050405020304" pitchFamily="18" charset="0"/>
              </a:rPr>
              <a:t>, qua </a:t>
            </a:r>
            <a:r>
              <a:rPr lang="en-US" sz="4000" b="1" dirty="0" err="1">
                <a:latin typeface="Times New Roman" panose="02020603050405020304" pitchFamily="18" charset="0"/>
                <a:cs typeface="Times New Roman" panose="02020603050405020304" pitchFamily="18" charset="0"/>
              </a:rPr>
              <a:t>truyền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bài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giáo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lý</a:t>
            </a:r>
            <a:r>
              <a:rPr lang="en-US" sz="4000" b="1"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x.Số</a:t>
            </a:r>
            <a:r>
              <a:rPr lang="en-US" sz="4000" dirty="0">
                <a:latin typeface="Times New Roman" panose="02020603050405020304" pitchFamily="18" charset="0"/>
                <a:cs typeface="Times New Roman" panose="02020603050405020304" pitchFamily="18" charset="0"/>
              </a:rPr>
              <a:t> 213). </a:t>
            </a:r>
          </a:p>
        </p:txBody>
      </p:sp>
      <p:pic>
        <p:nvPicPr>
          <p:cNvPr id="6146" name="Picture 2" descr="Kỷ Niệm Năm Năm Thông Điệp Laudato 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962" y="453089"/>
            <a:ext cx="4159644" cy="4576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4808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ài 6b: Thông Điệp Laudato Sí - Chương VI: Giáo dục và Linh đạo Sinh thái (202-2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944" y="399199"/>
            <a:ext cx="5176335" cy="45744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Content Placeholder 2" descr="Bài 5c: Thông điệp Laudato Si’ - Chương V: Đường hướng tiếp cận và hành động (tt) (163-2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52559" y="486591"/>
            <a:ext cx="5007310" cy="439968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C6C8392-1F43-902A-DB6C-196F4E89A4BC}"/>
              </a:ext>
            </a:extLst>
          </p:cNvPr>
          <p:cNvSpPr txBox="1"/>
          <p:nvPr/>
        </p:nvSpPr>
        <p:spPr>
          <a:xfrm>
            <a:off x="383031" y="5051672"/>
            <a:ext cx="11139056" cy="1077218"/>
          </a:xfrm>
          <a:prstGeom prst="rect">
            <a:avLst/>
          </a:prstGeom>
          <a:noFill/>
        </p:spPr>
        <p:txBody>
          <a:bodyPr wrap="square" rtlCol="0">
            <a:spAutoFit/>
          </a:bodyPr>
          <a:lstStyle/>
          <a:p>
            <a:pPr algn="just"/>
            <a:r>
              <a:rPr lang="en-US" sz="3200" b="1" i="1" dirty="0">
                <a:solidFill>
                  <a:srgbClr val="002060"/>
                </a:solidFill>
                <a:latin typeface="Times New Roman" panose="02020603050405020304" pitchFamily="18" charset="0"/>
                <a:cs typeface="Times New Roman" panose="02020603050405020304" pitchFamily="18" charset="0"/>
              </a:rPr>
              <a:t>Theo ĐGH, công lý đòi buộc cả cộng đoàn  chứ không chỉ mỗi cá nhân phải hoán cải sinh thái (số 219).</a:t>
            </a:r>
          </a:p>
        </p:txBody>
      </p:sp>
    </p:spTree>
    <p:extLst>
      <p:ext uri="{BB962C8B-B14F-4D97-AF65-F5344CB8AC3E}">
        <p14:creationId xmlns:p14="http://schemas.microsoft.com/office/powerpoint/2010/main" val="21975710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9110" y="1778268"/>
            <a:ext cx="11086659" cy="3785652"/>
          </a:xfrm>
          <a:prstGeom prst="rect">
            <a:avLst/>
          </a:prstGeom>
          <a:noFill/>
        </p:spPr>
        <p:txBody>
          <a:bodyPr wrap="square" rtlCol="0">
            <a:spAutoFit/>
          </a:bodyPr>
          <a:lstStyle/>
          <a:p>
            <a:pPr algn="just"/>
            <a:r>
              <a:rPr lang="en-US" sz="4800" b="1" dirty="0" err="1">
                <a:solidFill>
                  <a:srgbClr val="0070C0"/>
                </a:solidFill>
                <a:latin typeface="Times New Roman" panose="02020603050405020304" pitchFamily="18" charset="0"/>
                <a:cs typeface="Times New Roman" panose="02020603050405020304" pitchFamily="18" charset="0"/>
              </a:rPr>
              <a:t>Có</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những</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hành</a:t>
            </a:r>
            <a:r>
              <a:rPr lang="en-US" sz="4800" b="1" dirty="0">
                <a:solidFill>
                  <a:srgbClr val="0070C0"/>
                </a:solidFill>
                <a:latin typeface="Times New Roman" panose="02020603050405020304" pitchFamily="18" charset="0"/>
                <a:cs typeface="Times New Roman" panose="02020603050405020304" pitchFamily="18" charset="0"/>
              </a:rPr>
              <a:t> vi </a:t>
            </a:r>
            <a:r>
              <a:rPr lang="en-US" sz="4800" b="1" dirty="0" err="1">
                <a:solidFill>
                  <a:srgbClr val="0070C0"/>
                </a:solidFill>
                <a:latin typeface="Times New Roman" panose="02020603050405020304" pitchFamily="18" charset="0"/>
                <a:cs typeface="Times New Roman" panose="02020603050405020304" pitchFamily="18" charset="0"/>
              </a:rPr>
              <a:t>nhỏ</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nhưng</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có</a:t>
            </a:r>
            <a:r>
              <a:rPr lang="en-US" sz="4800" b="1" dirty="0">
                <a:solidFill>
                  <a:srgbClr val="0070C0"/>
                </a:solidFill>
                <a:latin typeface="Times New Roman" panose="02020603050405020304" pitchFamily="18" charset="0"/>
                <a:cs typeface="Times New Roman" panose="02020603050405020304" pitchFamily="18" charset="0"/>
              </a:rPr>
              <a:t> ý </a:t>
            </a:r>
            <a:r>
              <a:rPr lang="en-US" sz="4800" b="1" dirty="0" err="1">
                <a:solidFill>
                  <a:srgbClr val="0070C0"/>
                </a:solidFill>
                <a:latin typeface="Times New Roman" panose="02020603050405020304" pitchFamily="18" charset="0"/>
                <a:cs typeface="Times New Roman" panose="02020603050405020304" pitchFamily="18" charset="0"/>
              </a:rPr>
              <a:t>nghĩa</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lớn</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như</a:t>
            </a:r>
            <a:r>
              <a:rPr lang="en-US" sz="4800" b="1" dirty="0">
                <a:solidFill>
                  <a:srgbClr val="0070C0"/>
                </a:solidFill>
                <a:latin typeface="Times New Roman" panose="02020603050405020304" pitchFamily="18" charset="0"/>
                <a:cs typeface="Times New Roman" panose="02020603050405020304" pitchFamily="18" charset="0"/>
              </a:rPr>
              <a:t>:</a:t>
            </a:r>
          </a:p>
          <a:p>
            <a:pPr algn="just" fontAlgn="base"/>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Hạn</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chế</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sử</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dụng</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túi</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nhựa</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túi</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nilon</a:t>
            </a:r>
            <a:endParaRPr lang="en-US" sz="4800" b="1" dirty="0">
              <a:solidFill>
                <a:srgbClr val="00B050"/>
              </a:solidFill>
              <a:latin typeface="Times New Roman" panose="02020603050405020304" pitchFamily="18" charset="0"/>
              <a:cs typeface="Times New Roman" panose="02020603050405020304" pitchFamily="18" charset="0"/>
            </a:endParaRPr>
          </a:p>
          <a:p>
            <a:pPr algn="just" fontAlgn="base"/>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Phân</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loại</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rác</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tại</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nhà</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tái</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sử</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dụng</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những</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loại</a:t>
            </a:r>
            <a:r>
              <a:rPr lang="en-US" sz="4800" b="1" dirty="0">
                <a:solidFill>
                  <a:srgbClr val="00B050"/>
                </a:solidFill>
                <a:latin typeface="Times New Roman" panose="02020603050405020304" pitchFamily="18" charset="0"/>
                <a:cs typeface="Times New Roman" panose="02020603050405020304" pitchFamily="18" charset="0"/>
              </a:rPr>
              <a:t> chai </a:t>
            </a:r>
            <a:r>
              <a:rPr lang="en-US" sz="4800" b="1" dirty="0" err="1">
                <a:solidFill>
                  <a:srgbClr val="00B050"/>
                </a:solidFill>
                <a:latin typeface="Times New Roman" panose="02020603050405020304" pitchFamily="18" charset="0"/>
                <a:cs typeface="Times New Roman" panose="02020603050405020304" pitchFamily="18" charset="0"/>
              </a:rPr>
              <a:t>nhựa</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giấy</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và</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túi</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nilon</a:t>
            </a:r>
            <a:r>
              <a:rPr lang="en-US" sz="4800" b="1" dirty="0">
                <a:solidFill>
                  <a:srgbClr val="00B050"/>
                </a:solidFill>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977769B2-6E84-AE6A-88B5-29B1A2AC6010}"/>
              </a:ext>
            </a:extLst>
          </p:cNvPr>
          <p:cNvSpPr txBox="1"/>
          <p:nvPr/>
        </p:nvSpPr>
        <p:spPr>
          <a:xfrm>
            <a:off x="2472055" y="496390"/>
            <a:ext cx="7247890" cy="830997"/>
          </a:xfrm>
          <a:prstGeom prst="rect">
            <a:avLst/>
          </a:prstGeom>
          <a:noFill/>
        </p:spPr>
        <p:txBody>
          <a:bodyPr wrap="square" rtlCol="0">
            <a:spAutoFit/>
          </a:bodyPr>
          <a:lstStyle/>
          <a:p>
            <a:pPr algn="ctr"/>
            <a:r>
              <a:rPr lang="en-US" sz="4800" b="1" dirty="0" err="1">
                <a:solidFill>
                  <a:srgbClr val="FF0000"/>
                </a:solidFill>
                <a:latin typeface="Times New Roman" panose="02020603050405020304" pitchFamily="18" charset="0"/>
                <a:cs typeface="Times New Roman" panose="02020603050405020304" pitchFamily="18" charset="0"/>
              </a:rPr>
              <a:t>Bảo</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vệ</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môi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trường</a:t>
            </a:r>
            <a:r>
              <a:rPr lang="en-US" sz="4800" b="1" dirty="0">
                <a:solidFill>
                  <a:srgbClr val="FF0000"/>
                </a:solidFill>
                <a:latin typeface="Times New Roman" panose="02020603050405020304" pitchFamily="18" charset="0"/>
                <a:cs typeface="Times New Roman" panose="02020603050405020304" pitchFamily="18" charset="0"/>
              </a:rPr>
              <a:t>:</a:t>
            </a:r>
            <a:endParaRPr lang="en-US" sz="9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96252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B9850D3-7B3E-E0FB-95D3-F4C032EFB56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882" r="8288"/>
          <a:stretch/>
        </p:blipFill>
        <p:spPr>
          <a:xfrm>
            <a:off x="902970" y="240030"/>
            <a:ext cx="10184130" cy="6484607"/>
          </a:xfrm>
        </p:spPr>
      </p:pic>
    </p:spTree>
    <p:extLst>
      <p:ext uri="{BB962C8B-B14F-4D97-AF65-F5344CB8AC3E}">
        <p14:creationId xmlns:p14="http://schemas.microsoft.com/office/powerpoint/2010/main" val="23260066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8F26B39-2B5B-83C6-B84F-DC6F0C69B84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365" r="6490"/>
          <a:stretch/>
        </p:blipFill>
        <p:spPr>
          <a:xfrm>
            <a:off x="1268730" y="386955"/>
            <a:ext cx="9852660" cy="6084090"/>
          </a:xfrm>
        </p:spPr>
      </p:pic>
    </p:spTree>
    <p:extLst>
      <p:ext uri="{BB962C8B-B14F-4D97-AF65-F5344CB8AC3E}">
        <p14:creationId xmlns:p14="http://schemas.microsoft.com/office/powerpoint/2010/main" val="22172915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52AA3-D604-E900-C1D9-8B4BEB0D49EA}"/>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CF14AD84-6297-A9BA-B503-E3B44F3C71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0267" y="365125"/>
            <a:ext cx="11040533" cy="6115686"/>
          </a:xfrm>
        </p:spPr>
      </p:pic>
    </p:spTree>
    <p:extLst>
      <p:ext uri="{BB962C8B-B14F-4D97-AF65-F5344CB8AC3E}">
        <p14:creationId xmlns:p14="http://schemas.microsoft.com/office/powerpoint/2010/main" val="25100459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6A70A3B-060B-4034-8DDB-5B394C8D5518}"/>
              </a:ext>
            </a:extLst>
          </p:cNvPr>
          <p:cNvSpPr txBox="1">
            <a:spLocks noGrp="1"/>
          </p:cNvSpPr>
          <p:nvPr>
            <p:ph idx="1"/>
          </p:nvPr>
        </p:nvSpPr>
        <p:spPr>
          <a:xfrm>
            <a:off x="1534859" y="821556"/>
            <a:ext cx="9643681" cy="4503797"/>
          </a:xfrm>
          <a:prstGeom prst="rect">
            <a:avLst/>
          </a:prstGeom>
          <a:noFill/>
        </p:spPr>
        <p:txBody>
          <a:bodyPr wrap="square" rtlCol="0">
            <a:spAutoFit/>
          </a:bodyPr>
          <a:lstStyle/>
          <a:p>
            <a:pPr marL="0" indent="0" fontAlgn="base">
              <a:buNone/>
            </a:pP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Trồng</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cây</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xanh</a:t>
            </a:r>
            <a:r>
              <a:rPr lang="en-US" sz="5400" b="1" dirty="0">
                <a:solidFill>
                  <a:srgbClr val="7030A0"/>
                </a:solidFill>
                <a:latin typeface="Times New Roman" panose="02020603050405020304" pitchFamily="18" charset="0"/>
                <a:cs typeface="Times New Roman" panose="02020603050405020304" pitchFamily="18" charset="0"/>
              </a:rPr>
              <a:t>:</a:t>
            </a:r>
          </a:p>
          <a:p>
            <a:pPr fontAlgn="base">
              <a:buFontTx/>
              <a:buChar char="-"/>
            </a:pPr>
            <a:r>
              <a:rPr lang="en-US" sz="5400" b="1" dirty="0" err="1">
                <a:solidFill>
                  <a:srgbClr val="7030A0"/>
                </a:solidFill>
                <a:latin typeface="Times New Roman" panose="02020603050405020304" pitchFamily="18" charset="0"/>
                <a:cs typeface="Times New Roman" panose="02020603050405020304" pitchFamily="18" charset="0"/>
              </a:rPr>
              <a:t>Chống</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xói</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mòn</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sạt</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lở</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đất</a:t>
            </a:r>
            <a:r>
              <a:rPr lang="en-US" sz="5400" b="1" dirty="0">
                <a:solidFill>
                  <a:srgbClr val="7030A0"/>
                </a:solidFill>
                <a:latin typeface="Times New Roman" panose="02020603050405020304" pitchFamily="18" charset="0"/>
                <a:cs typeface="Times New Roman" panose="02020603050405020304" pitchFamily="18" charset="0"/>
              </a:rPr>
              <a:t> </a:t>
            </a:r>
          </a:p>
          <a:p>
            <a:pPr fontAlgn="base">
              <a:buFontTx/>
              <a:buChar char="-"/>
            </a:pPr>
            <a:r>
              <a:rPr lang="en-US" sz="5400" b="1" dirty="0" err="1">
                <a:solidFill>
                  <a:srgbClr val="7030A0"/>
                </a:solidFill>
                <a:latin typeface="Times New Roman" panose="02020603050405020304" pitchFamily="18" charset="0"/>
                <a:cs typeface="Times New Roman" panose="02020603050405020304" pitchFamily="18" charset="0"/>
              </a:rPr>
              <a:t>Trồng</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cây</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xanh</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để</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điều</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hòa</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không</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khí</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cân</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bằng</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hệ</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sinh</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thái</a:t>
            </a:r>
            <a:r>
              <a:rPr lang="en-US" sz="5400" b="1"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496365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6344" y="1051560"/>
            <a:ext cx="11339576" cy="4832092"/>
          </a:xfrm>
          <a:prstGeom prst="rect">
            <a:avLst/>
          </a:prstGeom>
          <a:noFill/>
        </p:spPr>
        <p:txBody>
          <a:bodyPr wrap="square" rtlCol="0">
            <a:spAutoFit/>
          </a:bodyPr>
          <a:lstStyle/>
          <a:p>
            <a:pPr algn="just" fontAlgn="base"/>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Không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vứt</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rác</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vật</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nuôi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chết</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bừa</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bãi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ra</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sông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suối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ao</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hồ</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bờ</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biển</a:t>
            </a:r>
            <a:r>
              <a:rPr lang="en-US" sz="4400" b="1" dirty="0">
                <a:solidFill>
                  <a:srgbClr val="002060"/>
                </a:solidFill>
                <a:latin typeface="Times New Roman" panose="02020603050405020304" pitchFamily="18" charset="0"/>
                <a:cs typeface="Times New Roman" panose="02020603050405020304" pitchFamily="18" charset="0"/>
              </a:rPr>
              <a:t>, … </a:t>
            </a:r>
            <a:r>
              <a:rPr lang="en-US" sz="4400" b="1" dirty="0" err="1">
                <a:solidFill>
                  <a:srgbClr val="002060"/>
                </a:solidFill>
                <a:latin typeface="Times New Roman" panose="02020603050405020304" pitchFamily="18" charset="0"/>
                <a:cs typeface="Times New Roman" panose="02020603050405020304" pitchFamily="18" charset="0"/>
              </a:rPr>
              <a:t>tránh</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gây</a:t>
            </a:r>
            <a:r>
              <a:rPr lang="en-US" sz="4400" b="1" dirty="0">
                <a:solidFill>
                  <a:srgbClr val="002060"/>
                </a:solidFill>
                <a:latin typeface="Times New Roman" panose="02020603050405020304" pitchFamily="18" charset="0"/>
                <a:cs typeface="Times New Roman" panose="02020603050405020304" pitchFamily="18" charset="0"/>
              </a:rPr>
              <a:t> ô </a:t>
            </a:r>
            <a:r>
              <a:rPr lang="en-US" sz="4400" b="1" dirty="0" err="1">
                <a:solidFill>
                  <a:srgbClr val="002060"/>
                </a:solidFill>
                <a:latin typeface="Times New Roman" panose="02020603050405020304" pitchFamily="18" charset="0"/>
                <a:cs typeface="Times New Roman" panose="02020603050405020304" pitchFamily="18" charset="0"/>
              </a:rPr>
              <a:t>nhiễm</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nguồn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nước</a:t>
            </a:r>
            <a:endParaRPr lang="en-US" sz="4400" b="1" dirty="0">
              <a:solidFill>
                <a:srgbClr val="002060"/>
              </a:solidFill>
              <a:latin typeface="Times New Roman" panose="02020603050405020304" pitchFamily="18" charset="0"/>
              <a:cs typeface="Times New Roman" panose="02020603050405020304" pitchFamily="18" charset="0"/>
            </a:endParaRPr>
          </a:p>
          <a:p>
            <a:pPr algn="just" fontAlgn="base"/>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Không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thải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nước</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thải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sinh</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hoạt</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ra</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môi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trường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đặc</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biệt</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nước</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thải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công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nghiệp</a:t>
            </a:r>
            <a:r>
              <a:rPr lang="en-US" sz="4400" b="1" dirty="0">
                <a:solidFill>
                  <a:srgbClr val="002060"/>
                </a:solidFill>
                <a:latin typeface="Times New Roman" panose="02020603050405020304" pitchFamily="18" charset="0"/>
                <a:cs typeface="Times New Roman" panose="02020603050405020304" pitchFamily="18" charset="0"/>
              </a:rPr>
              <a:t>.</a:t>
            </a:r>
          </a:p>
          <a:p>
            <a:pPr algn="just"/>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Sử</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dụng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phương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tiện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xanh</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như</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giao</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thông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chạy</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bằng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điện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hoặc</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năng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lượng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mặt</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trời</a:t>
            </a:r>
            <a:endParaRPr lang="en-US" sz="7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22313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056" y="1069847"/>
            <a:ext cx="9043416" cy="4441810"/>
          </a:xfrm>
          <a:prstGeom prst="rect">
            <a:avLst/>
          </a:prstGeom>
        </p:spPr>
      </p:pic>
    </p:spTree>
    <p:extLst>
      <p:ext uri="{BB962C8B-B14F-4D97-AF65-F5344CB8AC3E}">
        <p14:creationId xmlns:p14="http://schemas.microsoft.com/office/powerpoint/2010/main" val="946729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625153-4A67-83F2-C7B2-E20430C59540}"/>
              </a:ext>
            </a:extLst>
          </p:cNvPr>
          <p:cNvSpPr>
            <a:spLocks noGrp="1"/>
          </p:cNvSpPr>
          <p:nvPr>
            <p:ph idx="1"/>
          </p:nvPr>
        </p:nvSpPr>
        <p:spPr>
          <a:xfrm>
            <a:off x="872490" y="868680"/>
            <a:ext cx="10717530" cy="5120640"/>
          </a:xfrm>
        </p:spPr>
        <p:txBody>
          <a:bodyPr>
            <a:normAutofit/>
          </a:bodyPr>
          <a:lstStyle/>
          <a:p>
            <a:pPr algn="just"/>
            <a:r>
              <a:rPr lang="en-US" sz="4800" b="1" u="sng" dirty="0" err="1">
                <a:solidFill>
                  <a:srgbClr val="FF0000"/>
                </a:solidFill>
                <a:latin typeface="Times New Roman" panose="02020603050405020304" pitchFamily="18" charset="0"/>
                <a:cs typeface="Times New Roman" panose="02020603050405020304" pitchFamily="18" charset="0"/>
              </a:rPr>
              <a:t>Ngày</a:t>
            </a:r>
            <a:r>
              <a:rPr lang="en-US" sz="4800" b="1" u="sng" dirty="0">
                <a:solidFill>
                  <a:srgbClr val="FF0000"/>
                </a:solidFill>
                <a:latin typeface="Times New Roman" panose="02020603050405020304" pitchFamily="18" charset="0"/>
                <a:cs typeface="Times New Roman" panose="02020603050405020304" pitchFamily="18" charset="0"/>
              </a:rPr>
              <a:t> </a:t>
            </a:r>
            <a:r>
              <a:rPr lang="en-US" sz="4800" b="1" u="sng" dirty="0" err="1">
                <a:solidFill>
                  <a:srgbClr val="FF0000"/>
                </a:solidFill>
                <a:latin typeface="Times New Roman" panose="02020603050405020304" pitchFamily="18" charset="0"/>
                <a:cs typeface="Times New Roman" panose="02020603050405020304" pitchFamily="18" charset="0"/>
              </a:rPr>
              <a:t>phát</a:t>
            </a:r>
            <a:r>
              <a:rPr lang="en-US" sz="4800" b="1" u="sng" dirty="0">
                <a:solidFill>
                  <a:srgbClr val="FF0000"/>
                </a:solidFill>
                <a:latin typeface="Times New Roman" panose="02020603050405020304" pitchFamily="18" charset="0"/>
                <a:cs typeface="Times New Roman" panose="02020603050405020304" pitchFamily="18" charset="0"/>
              </a:rPr>
              <a:t> </a:t>
            </a:r>
            <a:r>
              <a:rPr lang="en-US" sz="4800" b="1" u="sng" dirty="0" err="1">
                <a:solidFill>
                  <a:srgbClr val="FF0000"/>
                </a:solidFill>
                <a:latin typeface="Times New Roman" panose="02020603050405020304" pitchFamily="18" charset="0"/>
                <a:cs typeface="Times New Roman" panose="02020603050405020304" pitchFamily="18" charset="0"/>
              </a:rPr>
              <a:t>động</a:t>
            </a:r>
            <a:r>
              <a:rPr lang="en-US" sz="4800" b="1" u="sng" dirty="0">
                <a:solidFill>
                  <a:srgbClr val="FF0000"/>
                </a:solidFill>
                <a:latin typeface="Times New Roman" panose="02020603050405020304" pitchFamily="18" charset="0"/>
                <a:cs typeface="Times New Roman" panose="02020603050405020304" pitchFamily="18" charset="0"/>
              </a:rPr>
              <a:t>:</a:t>
            </a:r>
            <a:r>
              <a:rPr lang="en-US" sz="4800" b="1" dirty="0">
                <a:latin typeface="Times New Roman" panose="02020603050405020304" pitchFamily="18" charset="0"/>
                <a:cs typeface="Times New Roman" panose="02020603050405020304" pitchFamily="18" charset="0"/>
              </a:rPr>
              <a:t> 13/12/2021</a:t>
            </a:r>
          </a:p>
          <a:p>
            <a:pPr algn="just"/>
            <a:r>
              <a:rPr lang="en-US" sz="4800" b="1" u="sng" dirty="0" err="1">
                <a:solidFill>
                  <a:srgbClr val="7030A0"/>
                </a:solidFill>
                <a:latin typeface="Times New Roman" panose="02020603050405020304" pitchFamily="18" charset="0"/>
                <a:cs typeface="Times New Roman" panose="02020603050405020304" pitchFamily="18" charset="0"/>
              </a:rPr>
              <a:t>Ngày</a:t>
            </a:r>
            <a:r>
              <a:rPr lang="en-US" sz="4800" b="1" u="sng" dirty="0">
                <a:solidFill>
                  <a:srgbClr val="7030A0"/>
                </a:solidFill>
                <a:latin typeface="Times New Roman" panose="02020603050405020304" pitchFamily="18" charset="0"/>
                <a:cs typeface="Times New Roman" panose="02020603050405020304" pitchFamily="18" charset="0"/>
              </a:rPr>
              <a:t> </a:t>
            </a:r>
            <a:r>
              <a:rPr lang="en-US" sz="4800" b="1" u="sng" dirty="0" err="1">
                <a:solidFill>
                  <a:srgbClr val="7030A0"/>
                </a:solidFill>
                <a:latin typeface="Times New Roman" panose="02020603050405020304" pitchFamily="18" charset="0"/>
                <a:cs typeface="Times New Roman" panose="02020603050405020304" pitchFamily="18" charset="0"/>
              </a:rPr>
              <a:t>kết</a:t>
            </a:r>
            <a:r>
              <a:rPr lang="en-US" sz="4800" b="1" u="sng" dirty="0">
                <a:solidFill>
                  <a:srgbClr val="7030A0"/>
                </a:solidFill>
                <a:latin typeface="Times New Roman" panose="02020603050405020304" pitchFamily="18" charset="0"/>
                <a:cs typeface="Times New Roman" panose="02020603050405020304" pitchFamily="18" charset="0"/>
              </a:rPr>
              <a:t> </a:t>
            </a:r>
            <a:r>
              <a:rPr lang="en-US" sz="4800" b="1" u="sng" dirty="0" err="1">
                <a:solidFill>
                  <a:srgbClr val="7030A0"/>
                </a:solidFill>
                <a:latin typeface="Times New Roman" panose="02020603050405020304" pitchFamily="18" charset="0"/>
                <a:cs typeface="Times New Roman" panose="02020603050405020304" pitchFamily="18" charset="0"/>
              </a:rPr>
              <a:t>thúc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Tháng</a:t>
            </a:r>
            <a:r>
              <a:rPr lang="en-US" sz="4800" b="1" dirty="0">
                <a:latin typeface="Times New Roman" panose="02020603050405020304" pitchFamily="18" charset="0"/>
                <a:cs typeface="Times New Roman" panose="02020603050405020304" pitchFamily="18" charset="0"/>
              </a:rPr>
              <a:t> 12/2024</a:t>
            </a:r>
          </a:p>
          <a:p>
            <a:pPr marL="0" indent="0" algn="just">
              <a:buNone/>
            </a:pPr>
            <a:r>
              <a:rPr lang="en-US" sz="4800" b="1" dirty="0">
                <a:solidFill>
                  <a:srgbClr val="0070C0"/>
                </a:solidFill>
                <a:latin typeface="Times New Roman" panose="02020603050405020304" pitchFamily="18" charset="0"/>
                <a:cs typeface="Times New Roman" panose="02020603050405020304" pitchFamily="18" charset="0"/>
              </a:rPr>
              <a:t>- Trong </a:t>
            </a:r>
            <a:r>
              <a:rPr lang="en-US" sz="4800" b="1" dirty="0" err="1">
                <a:solidFill>
                  <a:srgbClr val="0070C0"/>
                </a:solidFill>
                <a:latin typeface="Times New Roman" panose="02020603050405020304" pitchFamily="18" charset="0"/>
                <a:cs typeface="Times New Roman" panose="02020603050405020304" pitchFamily="18" charset="0"/>
              </a:rPr>
              <a:t>năm</a:t>
            </a:r>
            <a:r>
              <a:rPr lang="en-US" sz="4800" b="1" dirty="0">
                <a:solidFill>
                  <a:srgbClr val="0070C0"/>
                </a:solidFill>
                <a:latin typeface="Times New Roman" panose="02020603050405020304" pitchFamily="18" charset="0"/>
                <a:cs typeface="Times New Roman" panose="02020603050405020304" pitchFamily="18" charset="0"/>
              </a:rPr>
              <a:t> 2022 </a:t>
            </a:r>
            <a:r>
              <a:rPr lang="en-US" sz="4800" b="1" dirty="0" err="1">
                <a:solidFill>
                  <a:srgbClr val="0070C0"/>
                </a:solidFill>
                <a:latin typeface="Times New Roman" panose="02020603050405020304" pitchFamily="18" charset="0"/>
                <a:cs typeface="Times New Roman" panose="02020603050405020304" pitchFamily="18" charset="0"/>
              </a:rPr>
              <a:t>tổ</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chức</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các</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buổi</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truyền</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thông</a:t>
            </a:r>
            <a:r>
              <a:rPr lang="en-US" sz="4800" b="1" dirty="0">
                <a:solidFill>
                  <a:srgbClr val="0070C0"/>
                </a:solidFill>
                <a:latin typeface="Times New Roman" panose="02020603050405020304" pitchFamily="18" charset="0"/>
                <a:cs typeface="Times New Roman" panose="02020603050405020304" pitchFamily="18" charset="0"/>
              </a:rPr>
              <a:t> </a:t>
            </a:r>
          </a:p>
          <a:p>
            <a:pPr marL="0" indent="0" algn="just">
              <a:buNone/>
            </a:pPr>
            <a:r>
              <a:rPr lang="en-US" sz="4800" b="1" dirty="0">
                <a:solidFill>
                  <a:srgbClr val="0070C0"/>
                </a:solidFill>
                <a:latin typeface="Times New Roman" panose="02020603050405020304" pitchFamily="18" charset="0"/>
                <a:cs typeface="Times New Roman" panose="02020603050405020304" pitchFamily="18" charset="0"/>
              </a:rPr>
              <a:t>- Trong </a:t>
            </a:r>
            <a:r>
              <a:rPr lang="en-US" sz="4800" b="1" dirty="0" err="1">
                <a:solidFill>
                  <a:srgbClr val="0070C0"/>
                </a:solidFill>
                <a:latin typeface="Times New Roman" panose="02020603050405020304" pitchFamily="18" charset="0"/>
                <a:cs typeface="Times New Roman" panose="02020603050405020304" pitchFamily="18" charset="0"/>
              </a:rPr>
              <a:t>năm</a:t>
            </a:r>
            <a:r>
              <a:rPr lang="en-US" sz="4800" b="1" dirty="0">
                <a:solidFill>
                  <a:srgbClr val="0070C0"/>
                </a:solidFill>
                <a:latin typeface="Times New Roman" panose="02020603050405020304" pitchFamily="18" charset="0"/>
                <a:cs typeface="Times New Roman" panose="02020603050405020304" pitchFamily="18" charset="0"/>
              </a:rPr>
              <a:t> 2023 </a:t>
            </a:r>
            <a:r>
              <a:rPr lang="en-US" sz="4800" b="1" dirty="0" err="1">
                <a:solidFill>
                  <a:srgbClr val="0070C0"/>
                </a:solidFill>
                <a:latin typeface="Times New Roman" panose="02020603050405020304" pitchFamily="18" charset="0"/>
                <a:cs typeface="Times New Roman" panose="02020603050405020304" pitchFamily="18" charset="0"/>
              </a:rPr>
              <a:t>tất</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cả</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cùng</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bắt</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tay</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vào</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hành</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động</a:t>
            </a:r>
            <a:r>
              <a:rPr lang="en-US" sz="48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11162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06F338-AF20-45D3-A8BD-1913A8F5C352}"/>
              </a:ext>
            </a:extLst>
          </p:cNvPr>
          <p:cNvSpPr txBox="1"/>
          <p:nvPr/>
        </p:nvSpPr>
        <p:spPr>
          <a:xfrm>
            <a:off x="697584" y="1121790"/>
            <a:ext cx="10719833" cy="4247317"/>
          </a:xfrm>
          <a:prstGeom prst="rect">
            <a:avLst/>
          </a:prstGeom>
          <a:noFill/>
        </p:spPr>
        <p:txBody>
          <a:bodyPr wrap="square" rtlCol="0">
            <a:spAutoFit/>
          </a:bodyPr>
          <a:lstStyle/>
          <a:p>
            <a:pPr algn="just"/>
            <a:r>
              <a:rPr lang="en-US" sz="5400" b="1" dirty="0">
                <a:solidFill>
                  <a:srgbClr val="0070C0"/>
                </a:solidFill>
                <a:latin typeface="Times New Roman" panose="02020603050405020304" pitchFamily="18" charset="0"/>
                <a:cs typeface="Times New Roman" panose="02020603050405020304" pitchFamily="18" charset="0"/>
              </a:rPr>
              <a:t>Caritas </a:t>
            </a:r>
            <a:r>
              <a:rPr lang="en-US" sz="5400" b="1" dirty="0" err="1">
                <a:solidFill>
                  <a:srgbClr val="0070C0"/>
                </a:solidFill>
                <a:latin typeface="Times New Roman" panose="02020603050405020304" pitchFamily="18" charset="0"/>
                <a:cs typeface="Times New Roman" panose="02020603050405020304" pitchFamily="18" charset="0"/>
              </a:rPr>
              <a:t>Việt</a:t>
            </a:r>
            <a:r>
              <a:rPr lang="en-US" sz="5400" b="1" dirty="0">
                <a:solidFill>
                  <a:srgbClr val="0070C0"/>
                </a:solidFill>
                <a:latin typeface="Times New Roman" panose="02020603050405020304" pitchFamily="18" charset="0"/>
                <a:cs typeface="Times New Roman" panose="02020603050405020304" pitchFamily="18" charset="0"/>
              </a:rPr>
              <a:t> Nam </a:t>
            </a:r>
            <a:r>
              <a:rPr lang="en-US" sz="5400" b="1" dirty="0" err="1">
                <a:solidFill>
                  <a:srgbClr val="0070C0"/>
                </a:solidFill>
                <a:latin typeface="Times New Roman" panose="02020603050405020304" pitchFamily="18" charset="0"/>
                <a:cs typeface="Times New Roman" panose="02020603050405020304" pitchFamily="18" charset="0"/>
              </a:rPr>
              <a:t>đã</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tổng</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kết</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các</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hoạt</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động</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của</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các</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giáo</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phận</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và</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Hội</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nghị</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năm</a:t>
            </a:r>
            <a:r>
              <a:rPr lang="en-US" sz="5400" b="1" dirty="0">
                <a:solidFill>
                  <a:srgbClr val="0070C0"/>
                </a:solidFill>
                <a:latin typeface="Times New Roman" panose="02020603050405020304" pitchFamily="18" charset="0"/>
                <a:cs typeface="Times New Roman" panose="02020603050405020304" pitchFamily="18" charset="0"/>
              </a:rPr>
              <a:t> 2022, </a:t>
            </a:r>
            <a:r>
              <a:rPr lang="en-US" sz="5400" b="1" dirty="0" err="1">
                <a:solidFill>
                  <a:srgbClr val="0070C0"/>
                </a:solidFill>
                <a:latin typeface="Times New Roman" panose="02020603050405020304" pitchFamily="18" charset="0"/>
                <a:cs typeface="Times New Roman" panose="02020603050405020304" pitchFamily="18" charset="0"/>
              </a:rPr>
              <a:t>đã</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đề</a:t>
            </a:r>
            <a:r>
              <a:rPr lang="en-US" sz="5400" b="1" dirty="0">
                <a:solidFill>
                  <a:srgbClr val="0070C0"/>
                </a:solidFill>
                <a:latin typeface="Times New Roman" panose="02020603050405020304" pitchFamily="18" charset="0"/>
                <a:cs typeface="Times New Roman" panose="02020603050405020304" pitchFamily="18" charset="0"/>
              </a:rPr>
              <a:t> ra </a:t>
            </a:r>
            <a:r>
              <a:rPr lang="en-US" sz="5400" b="1" dirty="0" err="1">
                <a:solidFill>
                  <a:srgbClr val="0070C0"/>
                </a:solidFill>
                <a:latin typeface="Times New Roman" panose="02020603050405020304" pitchFamily="18" charset="0"/>
                <a:cs typeface="Times New Roman" panose="02020603050405020304" pitchFamily="18" charset="0"/>
              </a:rPr>
              <a:t>một</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số</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hoạt</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động</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cụ</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thể</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cho</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năm</a:t>
            </a:r>
            <a:r>
              <a:rPr lang="en-US" sz="5400" b="1" dirty="0">
                <a:solidFill>
                  <a:srgbClr val="0070C0"/>
                </a:solidFill>
                <a:latin typeface="Times New Roman" panose="02020603050405020304" pitchFamily="18" charset="0"/>
                <a:cs typeface="Times New Roman" panose="02020603050405020304" pitchFamily="18" charset="0"/>
              </a:rPr>
              <a:t> 2023 </a:t>
            </a:r>
            <a:r>
              <a:rPr lang="en-US" sz="5400" b="1" dirty="0" err="1">
                <a:solidFill>
                  <a:srgbClr val="0070C0"/>
                </a:solidFill>
                <a:latin typeface="Times New Roman" panose="02020603050405020304" pitchFamily="18" charset="0"/>
                <a:cs typeface="Times New Roman" panose="02020603050405020304" pitchFamily="18" charset="0"/>
              </a:rPr>
              <a:t>chương</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trình</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a:solidFill>
                  <a:srgbClr val="C00000"/>
                </a:solidFill>
                <a:latin typeface="Times New Roman" panose="02020603050405020304" pitchFamily="18" charset="0"/>
                <a:cs typeface="Times New Roman" panose="02020603050405020304" pitchFamily="18" charset="0"/>
              </a:rPr>
              <a:t>“</a:t>
            </a:r>
            <a:r>
              <a:rPr lang="en-US" sz="5400" b="1" dirty="0" err="1">
                <a:solidFill>
                  <a:srgbClr val="C00000"/>
                </a:solidFill>
                <a:latin typeface="Times New Roman" panose="02020603050405020304" pitchFamily="18" charset="0"/>
                <a:cs typeface="Times New Roman" panose="02020603050405020304" pitchFamily="18" charset="0"/>
              </a:rPr>
              <a:t>Thứ</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Bảy</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Xanh</a:t>
            </a:r>
            <a:r>
              <a:rPr lang="en-US" sz="5400" b="1"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79647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5904C-376C-1176-B1DA-414B1DBE20DF}"/>
              </a:ext>
            </a:extLst>
          </p:cNvPr>
          <p:cNvSpPr>
            <a:spLocks noGrp="1"/>
          </p:cNvSpPr>
          <p:nvPr>
            <p:ph type="title"/>
          </p:nvPr>
        </p:nvSpPr>
        <p:spPr>
          <a:xfrm>
            <a:off x="1337310" y="297180"/>
            <a:ext cx="10607039" cy="1040130"/>
          </a:xfrm>
        </p:spPr>
        <p:txBody>
          <a:bodyPr>
            <a:normAutofit/>
          </a:bodyPr>
          <a:lstStyle/>
          <a:p>
            <a:pPr algn="ctr"/>
            <a:r>
              <a:rPr lang="en-US" sz="4800" b="1" dirty="0" err="1">
                <a:solidFill>
                  <a:srgbClr val="FF0000"/>
                </a:solidFill>
                <a:latin typeface="Times New Roman" panose="02020603050405020304" pitchFamily="18" charset="0"/>
                <a:cs typeface="Times New Roman" panose="02020603050405020304" pitchFamily="18" charset="0"/>
              </a:rPr>
              <a:t>Các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hoạt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động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cụ</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thể</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Thứ</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Bẩy</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Xanh</a:t>
            </a:r>
            <a:r>
              <a:rPr lang="en-US" sz="4800" b="1" dirty="0">
                <a:solidFill>
                  <a:srgbClr val="FF0000"/>
                </a:solidFill>
                <a:latin typeface="Times New Roman" panose="02020603050405020304" pitchFamily="18" charset="0"/>
                <a:cs typeface="Times New Roman" panose="02020603050405020304" pitchFamily="18" charset="0"/>
              </a:rPr>
              <a:t>”</a:t>
            </a:r>
          </a:p>
        </p:txBody>
      </p:sp>
      <p:sp>
        <p:nvSpPr>
          <p:cNvPr id="3" name="Content Placeholder 2">
            <a:extLst>
              <a:ext uri="{FF2B5EF4-FFF2-40B4-BE49-F238E27FC236}">
                <a16:creationId xmlns:a16="http://schemas.microsoft.com/office/drawing/2014/main" id="{19BB5EF0-544E-BEE4-0B9D-3F9BA11BEFE4}"/>
              </a:ext>
            </a:extLst>
          </p:cNvPr>
          <p:cNvSpPr>
            <a:spLocks noGrp="1"/>
          </p:cNvSpPr>
          <p:nvPr>
            <p:ph idx="1"/>
          </p:nvPr>
        </p:nvSpPr>
        <p:spPr>
          <a:xfrm>
            <a:off x="582930" y="1611630"/>
            <a:ext cx="11269980" cy="4754880"/>
          </a:xfrm>
        </p:spPr>
        <p:txBody>
          <a:bodyPr>
            <a:normAutofit/>
          </a:bodyPr>
          <a:lstStyle/>
          <a:p>
            <a:pPr marL="0" indent="0">
              <a:buNone/>
            </a:pPr>
            <a:r>
              <a:rPr lang="en-US" sz="4800" b="1" dirty="0">
                <a:solidFill>
                  <a:srgbClr val="0070C0"/>
                </a:solidFill>
                <a:latin typeface="Times New Roman" panose="02020603050405020304" pitchFamily="18" charset="0"/>
                <a:cs typeface="Times New Roman" panose="02020603050405020304" pitchFamily="18" charset="0"/>
              </a:rPr>
              <a:t>1. </a:t>
            </a:r>
            <a:r>
              <a:rPr lang="en-US" sz="4800" b="1" dirty="0" err="1">
                <a:solidFill>
                  <a:srgbClr val="0070C0"/>
                </a:solidFill>
                <a:latin typeface="Times New Roman" panose="02020603050405020304" pitchFamily="18" charset="0"/>
                <a:cs typeface="Times New Roman" panose="02020603050405020304" pitchFamily="18" charset="0"/>
              </a:rPr>
              <a:t>bảo</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vệ</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môi</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trường</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đất</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Không</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khí</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và</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nguồn</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nước</a:t>
            </a:r>
            <a:endParaRPr lang="en-US" sz="4800" b="1" dirty="0">
              <a:solidFill>
                <a:srgbClr val="0070C0"/>
              </a:solidFill>
              <a:latin typeface="Times New Roman" panose="02020603050405020304" pitchFamily="18" charset="0"/>
              <a:cs typeface="Times New Roman" panose="02020603050405020304" pitchFamily="18" charset="0"/>
            </a:endParaRPr>
          </a:p>
          <a:p>
            <a:pPr marL="0" indent="0">
              <a:buNone/>
            </a:pPr>
            <a:r>
              <a:rPr lang="en-US" sz="4800" b="1" dirty="0">
                <a:solidFill>
                  <a:srgbClr val="0070C0"/>
                </a:solidFill>
                <a:latin typeface="Times New Roman" panose="02020603050405020304" pitchFamily="18" charset="0"/>
                <a:cs typeface="Times New Roman" panose="02020603050405020304" pitchFamily="18" charset="0"/>
              </a:rPr>
              <a:t>2. </a:t>
            </a:r>
            <a:r>
              <a:rPr lang="en-US" sz="4800" b="1" dirty="0" err="1">
                <a:solidFill>
                  <a:srgbClr val="0070C0"/>
                </a:solidFill>
                <a:latin typeface="Times New Roman" panose="02020603050405020304" pitchFamily="18" charset="0"/>
                <a:cs typeface="Times New Roman" panose="02020603050405020304" pitchFamily="18" charset="0"/>
              </a:rPr>
              <a:t>Trồng</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cây</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xanh</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dọn</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vệ</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sinh</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môi</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trường</a:t>
            </a:r>
            <a:endParaRPr lang="en-US" sz="4800" b="1" dirty="0">
              <a:solidFill>
                <a:srgbClr val="0070C0"/>
              </a:solidFill>
              <a:latin typeface="Times New Roman" panose="02020603050405020304" pitchFamily="18" charset="0"/>
              <a:cs typeface="Times New Roman" panose="02020603050405020304" pitchFamily="18" charset="0"/>
            </a:endParaRPr>
          </a:p>
          <a:p>
            <a:pPr marL="0" indent="0">
              <a:buNone/>
            </a:pPr>
            <a:r>
              <a:rPr lang="en-US" sz="4800" b="1" dirty="0">
                <a:solidFill>
                  <a:srgbClr val="0070C0"/>
                </a:solidFill>
                <a:latin typeface="Times New Roman" panose="02020603050405020304" pitchFamily="18" charset="0"/>
                <a:cs typeface="Times New Roman" panose="02020603050405020304" pitchFamily="18" charset="0"/>
              </a:rPr>
              <a:t>3. </a:t>
            </a:r>
            <a:r>
              <a:rPr lang="en-US" sz="4800" b="1" dirty="0" err="1">
                <a:solidFill>
                  <a:srgbClr val="0070C0"/>
                </a:solidFill>
                <a:latin typeface="Times New Roman" panose="02020603050405020304" pitchFamily="18" charset="0"/>
                <a:cs typeface="Times New Roman" panose="02020603050405020304" pitchFamily="18" charset="0"/>
              </a:rPr>
              <a:t>Vì</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một</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ngày</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mai</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tươi</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sáng</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hơn</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ra</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đi</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đến</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với</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người</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nghèo</a:t>
            </a:r>
            <a:endParaRPr lang="en-US" sz="4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2462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C67ED-E4EB-03BE-D6AD-F9F5BDE50B63}"/>
              </a:ext>
            </a:extLst>
          </p:cNvPr>
          <p:cNvSpPr>
            <a:spLocks noGrp="1"/>
          </p:cNvSpPr>
          <p:nvPr>
            <p:ph type="title"/>
          </p:nvPr>
        </p:nvSpPr>
        <p:spPr>
          <a:xfrm>
            <a:off x="731520" y="577371"/>
            <a:ext cx="11121390" cy="2017239"/>
          </a:xfrm>
        </p:spPr>
        <p:txBody>
          <a:bodyPr>
            <a:normAutofit/>
          </a:bodyPr>
          <a:lstStyle/>
          <a:p>
            <a:pPr algn="just"/>
            <a:r>
              <a:rPr lang="en-US" sz="5400" b="1" dirty="0" err="1">
                <a:solidFill>
                  <a:srgbClr val="FF0000"/>
                </a:solidFill>
                <a:latin typeface="Times New Roman" panose="02020603050405020304" pitchFamily="18" charset="0"/>
                <a:cs typeface="Times New Roman" panose="02020603050405020304" pitchFamily="18" charset="0"/>
              </a:rPr>
              <a:t>Một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số</a:t>
            </a:r>
            <a:r>
              <a:rPr lang="en-US" sz="5400" b="1" dirty="0">
                <a:solidFill>
                  <a:srgbClr val="FF0000"/>
                </a:solidFill>
                <a:latin typeface="Times New Roman" panose="02020603050405020304" pitchFamily="18" charset="0"/>
                <a:cs typeface="Times New Roman" panose="02020603050405020304" pitchFamily="18" charset="0"/>
              </a:rPr>
              <a:t> ô </a:t>
            </a:r>
            <a:r>
              <a:rPr lang="en-US" sz="5400" b="1" dirty="0" err="1">
                <a:solidFill>
                  <a:srgbClr val="FF0000"/>
                </a:solidFill>
                <a:latin typeface="Times New Roman" panose="02020603050405020304" pitchFamily="18" charset="0"/>
                <a:cs typeface="Times New Roman" panose="02020603050405020304" pitchFamily="18" charset="0"/>
              </a:rPr>
              <a:t>nhiễm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ảnh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hưởng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trực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tiếp</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tới</a:t>
            </a:r>
            <a:r>
              <a:rPr lang="en-US" sz="5400" b="1" dirty="0">
                <a:solidFill>
                  <a:srgbClr val="FF0000"/>
                </a:solidFill>
                <a:latin typeface="Times New Roman" panose="02020603050405020304" pitchFamily="18" charset="0"/>
                <a:cs typeface="Times New Roman" panose="02020603050405020304" pitchFamily="18" charset="0"/>
              </a:rPr>
              <a:t> con </a:t>
            </a:r>
            <a:r>
              <a:rPr lang="en-US" sz="5400" b="1" dirty="0" err="1">
                <a:solidFill>
                  <a:srgbClr val="FF0000"/>
                </a:solidFill>
                <a:latin typeface="Times New Roman" panose="02020603050405020304" pitchFamily="18" charset="0"/>
                <a:cs typeface="Times New Roman" panose="02020603050405020304" pitchFamily="18" charset="0"/>
              </a:rPr>
              <a:t>người</a:t>
            </a:r>
            <a:r>
              <a:rPr lang="en-US" sz="5400" b="1" dirty="0">
                <a:solidFill>
                  <a:srgbClr val="FF0000"/>
                </a:solidFill>
                <a:latin typeface="Times New Roman" panose="02020603050405020304" pitchFamily="18" charset="0"/>
                <a:cs typeface="Times New Roman" panose="02020603050405020304" pitchFamily="18" charset="0"/>
              </a:rPr>
              <a:t>:</a:t>
            </a:r>
          </a:p>
        </p:txBody>
      </p:sp>
      <p:sp>
        <p:nvSpPr>
          <p:cNvPr id="3" name="Content Placeholder 2">
            <a:extLst>
              <a:ext uri="{FF2B5EF4-FFF2-40B4-BE49-F238E27FC236}">
                <a16:creationId xmlns:a16="http://schemas.microsoft.com/office/drawing/2014/main" id="{35A79760-A3C8-40C7-D0A7-6B0BE80EAA7E}"/>
              </a:ext>
            </a:extLst>
          </p:cNvPr>
          <p:cNvSpPr>
            <a:spLocks noGrp="1"/>
          </p:cNvSpPr>
          <p:nvPr>
            <p:ph idx="1"/>
          </p:nvPr>
        </p:nvSpPr>
        <p:spPr>
          <a:xfrm>
            <a:off x="1087120" y="2748222"/>
            <a:ext cx="10017760" cy="3709728"/>
          </a:xfrm>
        </p:spPr>
        <p:txBody>
          <a:bodyPr>
            <a:normAutofit/>
          </a:bodyPr>
          <a:lstStyle/>
          <a:p>
            <a:r>
              <a:rPr lang="en-US" sz="5400" b="1" dirty="0">
                <a:solidFill>
                  <a:srgbClr val="0070C0"/>
                </a:solidFill>
                <a:latin typeface="Times New Roman" panose="02020603050405020304" pitchFamily="18" charset="0"/>
                <a:cs typeface="Times New Roman" panose="02020603050405020304" pitchFamily="18" charset="0"/>
              </a:rPr>
              <a:t> Ô </a:t>
            </a:r>
            <a:r>
              <a:rPr lang="en-US" sz="5400" b="1" dirty="0" err="1">
                <a:solidFill>
                  <a:srgbClr val="0070C0"/>
                </a:solidFill>
                <a:latin typeface="Times New Roman" panose="02020603050405020304" pitchFamily="18" charset="0"/>
                <a:cs typeface="Times New Roman" panose="02020603050405020304" pitchFamily="18" charset="0"/>
              </a:rPr>
              <a:t>nhiễm</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môi</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trường</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đất</a:t>
            </a:r>
            <a:endParaRPr lang="en-US" sz="5400" b="1" dirty="0">
              <a:solidFill>
                <a:srgbClr val="0070C0"/>
              </a:solidFill>
              <a:latin typeface="Times New Roman" panose="02020603050405020304" pitchFamily="18" charset="0"/>
              <a:cs typeface="Times New Roman" panose="02020603050405020304" pitchFamily="18" charset="0"/>
            </a:endParaRPr>
          </a:p>
          <a:p>
            <a:r>
              <a:rPr lang="en-US" sz="5400" b="1" dirty="0">
                <a:solidFill>
                  <a:srgbClr val="0070C0"/>
                </a:solidFill>
                <a:latin typeface="Times New Roman" panose="02020603050405020304" pitchFamily="18" charset="0"/>
                <a:cs typeface="Times New Roman" panose="02020603050405020304" pitchFamily="18" charset="0"/>
              </a:rPr>
              <a:t> Ô </a:t>
            </a:r>
            <a:r>
              <a:rPr lang="en-US" sz="5400" b="1" dirty="0" err="1">
                <a:solidFill>
                  <a:srgbClr val="0070C0"/>
                </a:solidFill>
                <a:latin typeface="Times New Roman" panose="02020603050405020304" pitchFamily="18" charset="0"/>
                <a:cs typeface="Times New Roman" panose="02020603050405020304" pitchFamily="18" charset="0"/>
              </a:rPr>
              <a:t>nhiễm</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không</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khí</a:t>
            </a:r>
            <a:endParaRPr lang="en-US" sz="5400" b="1" dirty="0">
              <a:solidFill>
                <a:srgbClr val="0070C0"/>
              </a:solidFill>
              <a:latin typeface="Times New Roman" panose="02020603050405020304" pitchFamily="18" charset="0"/>
              <a:cs typeface="Times New Roman" panose="02020603050405020304" pitchFamily="18" charset="0"/>
            </a:endParaRPr>
          </a:p>
          <a:p>
            <a:r>
              <a:rPr lang="en-US" sz="5400" b="1" dirty="0">
                <a:solidFill>
                  <a:srgbClr val="0070C0"/>
                </a:solidFill>
                <a:latin typeface="Times New Roman" panose="02020603050405020304" pitchFamily="18" charset="0"/>
                <a:cs typeface="Times New Roman" panose="02020603050405020304" pitchFamily="18" charset="0"/>
              </a:rPr>
              <a:t> Ô </a:t>
            </a:r>
            <a:r>
              <a:rPr lang="en-US" sz="5400" b="1" dirty="0" err="1">
                <a:solidFill>
                  <a:srgbClr val="0070C0"/>
                </a:solidFill>
                <a:latin typeface="Times New Roman" panose="02020603050405020304" pitchFamily="18" charset="0"/>
                <a:cs typeface="Times New Roman" panose="02020603050405020304" pitchFamily="18" charset="0"/>
              </a:rPr>
              <a:t>nhiễm</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nguồn</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nước</a:t>
            </a:r>
            <a:endParaRPr lang="en-US" sz="5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9707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296" y="259768"/>
            <a:ext cx="9389759" cy="698264"/>
          </a:xfrm>
        </p:spPr>
        <p:txBody>
          <a:bodyPr>
            <a:noAutofit/>
          </a:bodyPr>
          <a:lstStyle/>
          <a:p>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 NGUYÊN NHÂN GÂY Ô NHIỄM</a:t>
            </a:r>
          </a:p>
        </p:txBody>
      </p:sp>
      <p:pic>
        <p:nvPicPr>
          <p:cNvPr id="21506" name="Picture 2" descr="https://vancuaphai.com/pic/News/images/hinh-anh-oi-nhiem-moi-truong-dat-nuoc-khong-khi-o-viet-nam1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3204" y="1005938"/>
            <a:ext cx="3756005" cy="27148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510" name="Picture 6" descr="https://vancuaphai.com/pic/News/images/hinh-anh-oi-nhiem-moi-truong-dat-nuoc-khong-khi-o-viet-nam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9209" y="1005938"/>
            <a:ext cx="3696343" cy="27148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520" name="Picture 16" descr="Ảnh hưởng của ô nhiễm không khí đến sức khỏe con ngườ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9209" y="3707033"/>
            <a:ext cx="3696343" cy="27702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2" descr="Tác hại ô nhiễm không khí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203" y="3727724"/>
            <a:ext cx="3756005" cy="27426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7860151" y="896117"/>
            <a:ext cx="3916218" cy="5509200"/>
          </a:xfrm>
          <a:prstGeom prst="rect">
            <a:avLst/>
          </a:prstGeom>
          <a:noFill/>
        </p:spPr>
        <p:txBody>
          <a:bodyPr wrap="square" rtlCol="0">
            <a:spAutoFit/>
          </a:bodyPr>
          <a:lstStyle/>
          <a:p>
            <a:pPr algn="just"/>
            <a:r>
              <a:rPr lang="en-US" sz="3200" b="1" dirty="0">
                <a:solidFill>
                  <a:srgbClr val="0070C0"/>
                </a:solidFill>
                <a:latin typeface="Times New Roman" panose="02020603050405020304" pitchFamily="18" charset="0"/>
                <a:cs typeface="Times New Roman" panose="02020603050405020304" pitchFamily="18" charset="0"/>
              </a:rPr>
              <a:t>K</a:t>
            </a:r>
            <a:r>
              <a:rPr lang="vi-VN" sz="3200" b="1" dirty="0">
                <a:solidFill>
                  <a:srgbClr val="0070C0"/>
                </a:solidFill>
                <a:latin typeface="Times New Roman" panose="02020603050405020304" pitchFamily="18" charset="0"/>
                <a:cs typeface="Times New Roman" panose="02020603050405020304" pitchFamily="18" charset="0"/>
              </a:rPr>
              <a:t>hí xả thải từ ôtô, xe máy; đun bếp than tổ ong, đốt củi; xây dựng, phá dỡ các công trình; vận chuyển vật liệu; mùi hôi thối từ hệ thống thoát nước chưa được xử lý; mùi từ các trại chăn nuôi gia súc, gia cầm.</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827618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767</TotalTime>
  <Words>1451</Words>
  <Application>Microsoft Office PowerPoint</Application>
  <PresentationFormat>Widescreen</PresentationFormat>
  <Paragraphs>110</Paragraphs>
  <Slides>48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Century Gothic</vt:lpstr>
      <vt:lpstr>Times New Roman</vt:lpstr>
      <vt:lpstr>Wingdings 3</vt:lpstr>
      <vt:lpstr>Wisp</vt:lpstr>
      <vt:lpstr>PowerPoint Presentation</vt:lpstr>
      <vt:lpstr> </vt:lpstr>
      <vt:lpstr>PowerPoint Presentation</vt:lpstr>
      <vt:lpstr>PowerPoint Presentation</vt:lpstr>
      <vt:lpstr>PowerPoint Presentation</vt:lpstr>
      <vt:lpstr>PowerPoint Presentation</vt:lpstr>
      <vt:lpstr>Các hoạt động cụ thể “Thứ Bẩy Xanh”</vt:lpstr>
      <vt:lpstr>Một số ô nhiễm ảnh hưởng trực tiếp tới con người:</vt:lpstr>
      <vt:lpstr>CÁC NGUYÊN NHÂN GÂY Ô NHIỄM</vt:lpstr>
      <vt:lpstr>1. Ô NHIỄM MÔI TRƯỜNG ĐẤT.</vt:lpstr>
      <vt:lpstr>PowerPoint Presentation</vt:lpstr>
      <vt:lpstr>NGUYÊN NHÂN  GÂY RA Ô NHIỄM MÔI TRƯỜNG ĐẤT</vt:lpstr>
      <vt:lpstr>HẬU QUẢ CỦA Ô NHIỄM MÔI TRƯỜNG ĐẤT NTN?</vt:lpstr>
      <vt:lpstr>Biện pháp khắc phục tình trạng ô nhiễm môi trường đất </vt:lpstr>
      <vt:lpstr>2. Ô NHIỄM KHÔNG KHÍ</vt:lpstr>
      <vt:lpstr>PowerPoint Presentation</vt:lpstr>
      <vt:lpstr>Hậu quả của ô nhiễm không khí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LÀ KITÔ HỮU, CHÚNG TA PHẢI LÀM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CARITAS PC</dc:creator>
  <cp:lastModifiedBy>Administrator</cp:lastModifiedBy>
  <cp:revision>88</cp:revision>
  <dcterms:created xsi:type="dcterms:W3CDTF">2021-09-07T01:32:06Z</dcterms:created>
  <dcterms:modified xsi:type="dcterms:W3CDTF">2023-07-04T20:12:51Z</dcterms:modified>
</cp:coreProperties>
</file>